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96" r:id="rId3"/>
    <p:sldId id="298" r:id="rId4"/>
    <p:sldId id="299" r:id="rId5"/>
    <p:sldId id="301" r:id="rId6"/>
    <p:sldId id="302" r:id="rId7"/>
    <p:sldId id="279"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756" autoAdjust="0"/>
    <p:restoredTop sz="92205" autoAdjust="0"/>
  </p:normalViewPr>
  <p:slideViewPr>
    <p:cSldViewPr>
      <p:cViewPr>
        <p:scale>
          <a:sx n="150" d="100"/>
          <a:sy n="150" d="100"/>
        </p:scale>
        <p:origin x="-558" y="86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049FE8-1A39-4F73-8791-C2D8B64BD269}" type="datetimeFigureOut">
              <a:rPr lang="en-US" smtClean="0"/>
              <a:t>5/8/2019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A46BEE-5574-412B-B498-3788E435FB52}" type="slidenum">
              <a:rPr lang="en-US" smtClean="0"/>
              <a:t>‹Nr.›</a:t>
            </a:fld>
            <a:endParaRPr lang="en-US"/>
          </a:p>
        </p:txBody>
      </p:sp>
    </p:spTree>
    <p:extLst>
      <p:ext uri="{BB962C8B-B14F-4D97-AF65-F5344CB8AC3E}">
        <p14:creationId xmlns:p14="http://schemas.microsoft.com/office/powerpoint/2010/main" val="3904025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A46BEE-5574-412B-B498-3788E435FB52}" type="slidenum">
              <a:rPr lang="en-US" smtClean="0"/>
              <a:t>1</a:t>
            </a:fld>
            <a:endParaRPr lang="en-US"/>
          </a:p>
        </p:txBody>
      </p:sp>
    </p:spTree>
    <p:extLst>
      <p:ext uri="{BB962C8B-B14F-4D97-AF65-F5344CB8AC3E}">
        <p14:creationId xmlns:p14="http://schemas.microsoft.com/office/powerpoint/2010/main" val="11419822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fld id="{5AA46BEE-5574-412B-B498-3788E435FB52}" type="slidenum">
              <a:rPr lang="en-US" smtClean="0"/>
              <a:t>3</a:t>
            </a:fld>
            <a:endParaRPr lang="en-US"/>
          </a:p>
        </p:txBody>
      </p:sp>
    </p:spTree>
    <p:extLst>
      <p:ext uri="{BB962C8B-B14F-4D97-AF65-F5344CB8AC3E}">
        <p14:creationId xmlns:p14="http://schemas.microsoft.com/office/powerpoint/2010/main" val="15216211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fld id="{5AA46BEE-5574-412B-B498-3788E435FB52}" type="slidenum">
              <a:rPr lang="en-US" smtClean="0"/>
              <a:t>4</a:t>
            </a:fld>
            <a:endParaRPr lang="en-US"/>
          </a:p>
        </p:txBody>
      </p:sp>
    </p:spTree>
    <p:extLst>
      <p:ext uri="{BB962C8B-B14F-4D97-AF65-F5344CB8AC3E}">
        <p14:creationId xmlns:p14="http://schemas.microsoft.com/office/powerpoint/2010/main" val="15216211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fld id="{5AA46BEE-5574-412B-B498-3788E435FB52}" type="slidenum">
              <a:rPr lang="en-US" smtClean="0"/>
              <a:t>5</a:t>
            </a:fld>
            <a:endParaRPr lang="en-US"/>
          </a:p>
        </p:txBody>
      </p:sp>
    </p:spTree>
    <p:extLst>
      <p:ext uri="{BB962C8B-B14F-4D97-AF65-F5344CB8AC3E}">
        <p14:creationId xmlns:p14="http://schemas.microsoft.com/office/powerpoint/2010/main" val="15216211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fld id="{5AA46BEE-5574-412B-B498-3788E435FB52}" type="slidenum">
              <a:rPr lang="en-US" smtClean="0"/>
              <a:t>6</a:t>
            </a:fld>
            <a:endParaRPr lang="en-US"/>
          </a:p>
        </p:txBody>
      </p:sp>
    </p:spTree>
    <p:extLst>
      <p:ext uri="{BB962C8B-B14F-4D97-AF65-F5344CB8AC3E}">
        <p14:creationId xmlns:p14="http://schemas.microsoft.com/office/powerpoint/2010/main" val="15216211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tiff"/><Relationship Id="rId1" Type="http://schemas.openxmlformats.org/officeDocument/2006/relationships/slideMaster" Target="../slideMasters/slideMaster1.xml"/><Relationship Id="rId4" Type="http://schemas.openxmlformats.org/officeDocument/2006/relationships/image" Target="../media/image3.tiff"/></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838200"/>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828800"/>
            <a:ext cx="8229600" cy="42973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13" name="Content Placeholder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3401" y="104570"/>
            <a:ext cx="1743324" cy="423940"/>
          </a:xfrm>
          <a:prstGeom prst="rect">
            <a:avLst/>
          </a:prstGeom>
        </p:spPr>
      </p:pic>
      <p:pic>
        <p:nvPicPr>
          <p:cNvPr id="14"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rot="21151370">
            <a:off x="15475" y="229266"/>
            <a:ext cx="3555698" cy="491177"/>
          </a:xfrm>
          <a:prstGeom prst="rect">
            <a:avLst/>
          </a:prstGeom>
        </p:spPr>
      </p:pic>
      <p:pic>
        <p:nvPicPr>
          <p:cNvPr id="15" name="Picture 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237053" y="103258"/>
            <a:ext cx="1675148" cy="425252"/>
          </a:xfrm>
          <a:prstGeom prst="rect">
            <a:avLst/>
          </a:prstGeom>
        </p:spPr>
      </p:pic>
      <p:sp>
        <p:nvSpPr>
          <p:cNvPr id="16" name="Flowchart: Process 10"/>
          <p:cNvSpPr/>
          <p:nvPr userDrawn="1"/>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7"/>
          <p:cNvSpPr/>
          <p:nvPr userDrawn="1"/>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a:t>
            </a:r>
            <a:r>
              <a:rPr lang="en-US" sz="1600" dirty="0" smtClean="0">
                <a:solidFill>
                  <a:schemeClr val="bg1"/>
                </a:solidFill>
              </a:rPr>
              <a:t>management </a:t>
            </a:r>
          </a:p>
          <a:p>
            <a:r>
              <a:rPr lang="en-US" sz="1600" dirty="0" smtClean="0">
                <a:solidFill>
                  <a:schemeClr val="bg1"/>
                </a:solidFill>
              </a:rPr>
              <a:t>for </a:t>
            </a:r>
            <a:r>
              <a:rPr lang="en-US" sz="1600" dirty="0">
                <a:solidFill>
                  <a:schemeClr val="bg1"/>
                </a:solidFill>
              </a:rPr>
              <a:t>the Western Balkans HEIs and stakeholders</a:t>
            </a:r>
          </a:p>
        </p:txBody>
      </p:sp>
      <p:sp>
        <p:nvSpPr>
          <p:cNvPr id="18" name="Rectangle 9"/>
          <p:cNvSpPr/>
          <p:nvPr userDrawn="1"/>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5/8/2019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‹Nr.›</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kurt.glock@boku.ac.at" TargetMode="External"/><Relationship Id="rId2" Type="http://schemas.openxmlformats.org/officeDocument/2006/relationships/hyperlink" Target="http://www.wau.boku.ac.at/en/" TargetMode="Externa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hyperlink" Target="mailto:michael.tritthart@boku.ac.a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1835" y="82295"/>
            <a:ext cx="8720329" cy="6693409"/>
          </a:xfrm>
          <a:prstGeom prst="rect">
            <a:avLst/>
          </a:prstGeom>
        </p:spPr>
      </p:pic>
      <p:sp>
        <p:nvSpPr>
          <p:cNvPr id="1026" name="Text Box 2"/>
          <p:cNvSpPr txBox="1">
            <a:spLocks noChangeArrowheads="1"/>
          </p:cNvSpPr>
          <p:nvPr/>
        </p:nvSpPr>
        <p:spPr bwMode="auto">
          <a:xfrm>
            <a:off x="1447800" y="4377013"/>
            <a:ext cx="6037729" cy="632478"/>
          </a:xfrm>
          <a:prstGeom prst="rect">
            <a:avLst/>
          </a:prstGeom>
          <a:solidFill>
            <a:srgbClr val="FFFFFF"/>
          </a:solidFill>
          <a:ln w="9525">
            <a:solidFill>
              <a:srgbClr val="2E74B5"/>
            </a:solidFill>
            <a:prstDash val="dash"/>
            <a:miter lim="800000"/>
            <a:headEnd/>
            <a:tailEnd/>
          </a:ln>
        </p:spPr>
        <p:txBody>
          <a:bodyPr vert="horz" wrap="square" lIns="91440" tIns="45720" rIns="91440" bIns="45720" numCol="1" anchor="t" anchorCtr="0" compatLnSpc="1">
            <a:prstTxWarp prst="textNoShape">
              <a:avLst/>
            </a:prstTxWarp>
          </a:bodyPr>
          <a:lstStyle/>
          <a:p>
            <a:pPr lvl="0" algn="ctr" fontAlgn="base">
              <a:spcBef>
                <a:spcPct val="0"/>
              </a:spcBef>
              <a:spcAft>
                <a:spcPts val="1000"/>
              </a:spcAft>
            </a:pPr>
            <a:r>
              <a:rPr lang="bs-Latn-BA" sz="1100" dirty="0" smtClean="0"/>
              <a:t>This project has been funded with support from the European Commission. This publication reflects the views only of the author, and the Commission cannot be held responsible for any use which may be made of the information contained therein</a:t>
            </a:r>
            <a:r>
              <a:rPr lang="en-US" sz="1100" dirty="0"/>
              <a:t>.</a:t>
            </a:r>
            <a:endParaRPr lang="en-US" sz="1100" dirty="0" smtClean="0"/>
          </a:p>
        </p:txBody>
      </p:sp>
      <p:sp>
        <p:nvSpPr>
          <p:cNvPr id="7" name="Subtitle 2"/>
          <p:cNvSpPr>
            <a:spLocks noGrp="1"/>
          </p:cNvSpPr>
          <p:nvPr>
            <p:ph type="subTitle" idx="1"/>
          </p:nvPr>
        </p:nvSpPr>
        <p:spPr>
          <a:xfrm>
            <a:off x="1237129" y="1566862"/>
            <a:ext cx="6400800" cy="1404938"/>
          </a:xfrm>
        </p:spPr>
        <p:txBody>
          <a:bodyPr>
            <a:normAutofit fontScale="85000" lnSpcReduction="10000"/>
          </a:bodyPr>
          <a:lstStyle/>
          <a:p>
            <a:r>
              <a:rPr lang="en-GB" b="1" dirty="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rPr>
              <a:t>Analysis of existing curricula related to WRM in both EU and WB partner countries </a:t>
            </a:r>
            <a:endParaRPr lang="en-GB" b="1" dirty="0" smtClean="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endParaRPr>
          </a:p>
          <a:p>
            <a:r>
              <a:rPr lang="en-GB" b="1" dirty="0" smtClean="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rPr>
              <a:t>– WP1.3</a:t>
            </a:r>
            <a:endParaRPr lang="en-GB" b="1" dirty="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endParaRPr>
          </a:p>
        </p:txBody>
      </p:sp>
      <p:sp>
        <p:nvSpPr>
          <p:cNvPr id="8" name="Title 1"/>
          <p:cNvSpPr txBox="1">
            <a:spLocks/>
          </p:cNvSpPr>
          <p:nvPr/>
        </p:nvSpPr>
        <p:spPr>
          <a:xfrm>
            <a:off x="551329" y="2788729"/>
            <a:ext cx="7772400" cy="8382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de-AT" sz="1800" dirty="0" smtClean="0">
                <a:solidFill>
                  <a:schemeClr val="accent1">
                    <a:lumMod val="75000"/>
                  </a:schemeClr>
                </a:solidFill>
                <a:latin typeface="Calibri Light" pitchFamily="34" charset="0"/>
                <a:cs typeface="Calibri Light" pitchFamily="34" charset="0"/>
              </a:rPr>
              <a:t>DI Kurt Glock</a:t>
            </a:r>
            <a:endParaRPr lang="sr-Latn-BA" sz="1800" dirty="0" smtClean="0">
              <a:solidFill>
                <a:schemeClr val="accent1">
                  <a:lumMod val="75000"/>
                </a:schemeClr>
              </a:solidFill>
              <a:latin typeface="Calibri Light" pitchFamily="34" charset="0"/>
              <a:cs typeface="Calibri Light" pitchFamily="34" charset="0"/>
            </a:endParaRPr>
          </a:p>
          <a:p>
            <a:r>
              <a:rPr lang="de-AT" sz="1800" dirty="0" smtClean="0">
                <a:solidFill>
                  <a:schemeClr val="accent1">
                    <a:lumMod val="75000"/>
                  </a:schemeClr>
                </a:solidFill>
                <a:latin typeface="Calibri Light" pitchFamily="34" charset="0"/>
                <a:cs typeface="Calibri Light" pitchFamily="34" charset="0"/>
              </a:rPr>
              <a:t>University </a:t>
            </a:r>
            <a:r>
              <a:rPr lang="de-AT" sz="1800" dirty="0" err="1" smtClean="0">
                <a:solidFill>
                  <a:schemeClr val="accent1">
                    <a:lumMod val="75000"/>
                  </a:schemeClr>
                </a:solidFill>
                <a:latin typeface="Calibri Light" pitchFamily="34" charset="0"/>
                <a:cs typeface="Calibri Light" pitchFamily="34" charset="0"/>
              </a:rPr>
              <a:t>of</a:t>
            </a:r>
            <a:r>
              <a:rPr lang="de-AT" sz="1800" dirty="0" smtClean="0">
                <a:solidFill>
                  <a:schemeClr val="accent1">
                    <a:lumMod val="75000"/>
                  </a:schemeClr>
                </a:solidFill>
                <a:latin typeface="Calibri Light" pitchFamily="34" charset="0"/>
                <a:cs typeface="Calibri Light" pitchFamily="34" charset="0"/>
              </a:rPr>
              <a:t> Natural Resources </a:t>
            </a:r>
            <a:r>
              <a:rPr lang="de-AT" sz="1800" dirty="0" err="1" smtClean="0">
                <a:solidFill>
                  <a:schemeClr val="accent1">
                    <a:lumMod val="75000"/>
                  </a:schemeClr>
                </a:solidFill>
                <a:latin typeface="Calibri Light" pitchFamily="34" charset="0"/>
                <a:cs typeface="Calibri Light" pitchFamily="34" charset="0"/>
              </a:rPr>
              <a:t>and</a:t>
            </a:r>
            <a:r>
              <a:rPr lang="de-AT" sz="1800" dirty="0" smtClean="0">
                <a:solidFill>
                  <a:schemeClr val="accent1">
                    <a:lumMod val="75000"/>
                  </a:schemeClr>
                </a:solidFill>
                <a:latin typeface="Calibri Light" pitchFamily="34" charset="0"/>
                <a:cs typeface="Calibri Light" pitchFamily="34" charset="0"/>
              </a:rPr>
              <a:t> Life </a:t>
            </a:r>
            <a:r>
              <a:rPr lang="de-AT" sz="1800" dirty="0" err="1" smtClean="0">
                <a:solidFill>
                  <a:schemeClr val="accent1">
                    <a:lumMod val="75000"/>
                  </a:schemeClr>
                </a:solidFill>
                <a:latin typeface="Calibri Light" pitchFamily="34" charset="0"/>
                <a:cs typeface="Calibri Light" pitchFamily="34" charset="0"/>
              </a:rPr>
              <a:t>Sciences</a:t>
            </a:r>
            <a:r>
              <a:rPr lang="de-AT" sz="1800" dirty="0">
                <a:solidFill>
                  <a:schemeClr val="accent1">
                    <a:lumMod val="75000"/>
                  </a:schemeClr>
                </a:solidFill>
                <a:latin typeface="Calibri Light" pitchFamily="34" charset="0"/>
                <a:cs typeface="Calibri Light" pitchFamily="34" charset="0"/>
              </a:rPr>
              <a:t> </a:t>
            </a:r>
            <a:r>
              <a:rPr lang="de-AT" sz="1800" dirty="0" smtClean="0">
                <a:solidFill>
                  <a:schemeClr val="accent1">
                    <a:lumMod val="75000"/>
                  </a:schemeClr>
                </a:solidFill>
                <a:latin typeface="Calibri Light" pitchFamily="34" charset="0"/>
                <a:cs typeface="Calibri Light" pitchFamily="34" charset="0"/>
              </a:rPr>
              <a:t>BOKU, Vienna</a:t>
            </a:r>
            <a:endParaRPr lang="bs-Latn-BA" sz="1800" dirty="0">
              <a:solidFill>
                <a:schemeClr val="accent1">
                  <a:lumMod val="75000"/>
                </a:schemeClr>
              </a:solidFill>
              <a:latin typeface="Calibri Light" pitchFamily="34" charset="0"/>
              <a:cs typeface="Calibri Light" pitchFamily="34" charset="0"/>
            </a:endParaRPr>
          </a:p>
        </p:txBody>
      </p:sp>
      <p:sp>
        <p:nvSpPr>
          <p:cNvPr id="9" name="Title 1"/>
          <p:cNvSpPr txBox="1">
            <a:spLocks/>
          </p:cNvSpPr>
          <p:nvPr/>
        </p:nvSpPr>
        <p:spPr>
          <a:xfrm>
            <a:off x="551329" y="3700178"/>
            <a:ext cx="7772400"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de-AT" sz="1800" dirty="0" smtClean="0">
                <a:solidFill>
                  <a:schemeClr val="accent1">
                    <a:lumMod val="75000"/>
                  </a:schemeClr>
                </a:solidFill>
                <a:latin typeface="Calibri Light" pitchFamily="34" charset="0"/>
                <a:cs typeface="Calibri Light" pitchFamily="34" charset="0"/>
              </a:rPr>
              <a:t>Meeting </a:t>
            </a:r>
            <a:r>
              <a:rPr lang="sr-Latn-BA" sz="1800" dirty="0" smtClean="0">
                <a:solidFill>
                  <a:schemeClr val="accent1">
                    <a:lumMod val="75000"/>
                  </a:schemeClr>
                </a:solidFill>
                <a:latin typeface="Calibri Light" pitchFamily="34" charset="0"/>
                <a:cs typeface="Calibri Light" pitchFamily="34" charset="0"/>
              </a:rPr>
              <a:t>/ </a:t>
            </a:r>
            <a:r>
              <a:rPr lang="de-AT" sz="1800" dirty="0">
                <a:solidFill>
                  <a:schemeClr val="accent1">
                    <a:lumMod val="75000"/>
                  </a:schemeClr>
                </a:solidFill>
                <a:latin typeface="Calibri Light" pitchFamily="34" charset="0"/>
                <a:cs typeface="Calibri Light" pitchFamily="34" charset="0"/>
              </a:rPr>
              <a:t>9</a:t>
            </a:r>
            <a:r>
              <a:rPr lang="de-AT" sz="1800" baseline="30000" dirty="0" smtClean="0">
                <a:solidFill>
                  <a:schemeClr val="accent1">
                    <a:lumMod val="75000"/>
                  </a:schemeClr>
                </a:solidFill>
                <a:latin typeface="Calibri Light" pitchFamily="34" charset="0"/>
                <a:cs typeface="Calibri Light" pitchFamily="34" charset="0"/>
              </a:rPr>
              <a:t>th</a:t>
            </a:r>
            <a:r>
              <a:rPr lang="de-AT" sz="1800" dirty="0" smtClean="0">
                <a:solidFill>
                  <a:schemeClr val="accent1">
                    <a:lumMod val="75000"/>
                  </a:schemeClr>
                </a:solidFill>
                <a:latin typeface="Calibri Light" pitchFamily="34" charset="0"/>
                <a:cs typeface="Calibri Light" pitchFamily="34" charset="0"/>
              </a:rPr>
              <a:t> May 2019</a:t>
            </a:r>
            <a:endParaRPr lang="bs-Latn-BA" sz="1800" dirty="0">
              <a:solidFill>
                <a:schemeClr val="accent1">
                  <a:lumMod val="75000"/>
                </a:schemeClr>
              </a:solidFill>
              <a:latin typeface="Calibri Light" pitchFamily="34" charset="0"/>
              <a:cs typeface="Calibri Light"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en-GB" sz="2800" dirty="0"/>
              <a:t>1.3 </a:t>
            </a:r>
            <a:r>
              <a:rPr lang="en-GB" sz="2800" dirty="0" smtClean="0"/>
              <a:t>Analysis </a:t>
            </a:r>
            <a:r>
              <a:rPr lang="en-GB" sz="2800" dirty="0"/>
              <a:t>of existing curricula related to WRM in both EU and WB partner countries</a:t>
            </a:r>
          </a:p>
        </p:txBody>
      </p:sp>
      <p:sp>
        <p:nvSpPr>
          <p:cNvPr id="3" name="Inhaltsplatzhalter 2"/>
          <p:cNvSpPr>
            <a:spLocks noGrp="1"/>
          </p:cNvSpPr>
          <p:nvPr>
            <p:ph idx="1"/>
          </p:nvPr>
        </p:nvSpPr>
        <p:spPr/>
        <p:txBody>
          <a:bodyPr>
            <a:normAutofit/>
          </a:bodyPr>
          <a:lstStyle/>
          <a:p>
            <a:r>
              <a:rPr lang="en-GB" sz="2400" dirty="0" smtClean="0"/>
              <a:t>Comparative analysis </a:t>
            </a:r>
            <a:br>
              <a:rPr lang="en-GB" sz="2400" dirty="0" smtClean="0"/>
            </a:br>
            <a:r>
              <a:rPr lang="en-GB" sz="2400" dirty="0" smtClean="0"/>
              <a:t>of structure and model of EU/WB curricula</a:t>
            </a:r>
            <a:endParaRPr lang="en-GB" sz="2400" dirty="0"/>
          </a:p>
          <a:p>
            <a:r>
              <a:rPr lang="en-GB" sz="2400" dirty="0" smtClean="0"/>
              <a:t>Definition of needs </a:t>
            </a:r>
            <a:br>
              <a:rPr lang="en-GB" sz="2400" dirty="0" smtClean="0"/>
            </a:br>
            <a:r>
              <a:rPr lang="en-GB" sz="2400" dirty="0" smtClean="0"/>
              <a:t>of existing study programmes</a:t>
            </a:r>
          </a:p>
          <a:p>
            <a:r>
              <a:rPr lang="en-GB" sz="2400" dirty="0" smtClean="0"/>
              <a:t>List of EU curricula </a:t>
            </a:r>
            <a:br>
              <a:rPr lang="en-GB" sz="2400" dirty="0" smtClean="0"/>
            </a:br>
            <a:r>
              <a:rPr lang="en-GB" sz="2400" dirty="0" smtClean="0"/>
              <a:t>(Catalogue of Courses)</a:t>
            </a:r>
            <a:br>
              <a:rPr lang="en-GB" sz="2400" dirty="0" smtClean="0"/>
            </a:br>
            <a:r>
              <a:rPr lang="en-GB" sz="2400" dirty="0" smtClean="0"/>
              <a:t>including teaching methods </a:t>
            </a:r>
            <a:br>
              <a:rPr lang="en-GB" sz="2400" dirty="0" smtClean="0"/>
            </a:br>
            <a:r>
              <a:rPr lang="en-GB" sz="2400" dirty="0" smtClean="0"/>
              <a:t>and laboratory equipment</a:t>
            </a:r>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52864">
            <a:off x="6105363" y="2407776"/>
            <a:ext cx="2212314" cy="3150423"/>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1" name="Textfeld 20"/>
          <p:cNvSpPr txBox="1"/>
          <p:nvPr/>
        </p:nvSpPr>
        <p:spPr>
          <a:xfrm rot="519485">
            <a:off x="5819377" y="5455878"/>
            <a:ext cx="949299" cy="246221"/>
          </a:xfrm>
          <a:prstGeom prst="rect">
            <a:avLst/>
          </a:prstGeom>
          <a:noFill/>
        </p:spPr>
        <p:txBody>
          <a:bodyPr wrap="none" rtlCol="0">
            <a:spAutoFit/>
          </a:bodyPr>
          <a:lstStyle/>
          <a:p>
            <a:r>
              <a:rPr lang="de-AT" sz="1000" dirty="0" smtClean="0"/>
              <a:t>© BOKU, 2018</a:t>
            </a:r>
            <a:endParaRPr lang="de-AT" sz="1000" dirty="0"/>
          </a:p>
        </p:txBody>
      </p:sp>
    </p:spTree>
    <p:extLst>
      <p:ext uri="{BB962C8B-B14F-4D97-AF65-F5344CB8AC3E}">
        <p14:creationId xmlns:p14="http://schemas.microsoft.com/office/powerpoint/2010/main" val="42488153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762000"/>
            <a:ext cx="8229600" cy="838200"/>
          </a:xfrm>
        </p:spPr>
        <p:txBody>
          <a:bodyPr>
            <a:noAutofit/>
          </a:bodyPr>
          <a:lstStyle/>
          <a:p>
            <a:r>
              <a:rPr lang="en-GB" sz="2800" dirty="0" smtClean="0"/>
              <a:t>Overview of master curricula in EU partner HEI</a:t>
            </a:r>
            <a:endParaRPr lang="en-GB" sz="2800" dirty="0"/>
          </a:p>
        </p:txBody>
      </p:sp>
      <p:graphicFrame>
        <p:nvGraphicFramePr>
          <p:cNvPr id="9" name="Tabelle 8"/>
          <p:cNvGraphicFramePr>
            <a:graphicFrameLocks noGrp="1"/>
          </p:cNvGraphicFramePr>
          <p:nvPr>
            <p:extLst>
              <p:ext uri="{D42A27DB-BD31-4B8C-83A1-F6EECF244321}">
                <p14:modId xmlns:p14="http://schemas.microsoft.com/office/powerpoint/2010/main" val="2520271264"/>
              </p:ext>
            </p:extLst>
          </p:nvPr>
        </p:nvGraphicFramePr>
        <p:xfrm>
          <a:off x="609600" y="1447800"/>
          <a:ext cx="7868075" cy="4175760"/>
        </p:xfrm>
        <a:graphic>
          <a:graphicData uri="http://schemas.openxmlformats.org/drawingml/2006/table">
            <a:tbl>
              <a:tblPr firstRow="1" firstCol="1" bandRow="1"/>
              <a:tblGrid>
                <a:gridCol w="1771930"/>
                <a:gridCol w="1608705"/>
                <a:gridCol w="4487440"/>
              </a:tblGrid>
              <a:tr h="301731">
                <a:tc>
                  <a:txBody>
                    <a:bodyPr/>
                    <a:lstStyle/>
                    <a:p>
                      <a:pPr algn="ctr">
                        <a:spcAft>
                          <a:spcPts val="0"/>
                        </a:spcAft>
                      </a:pPr>
                      <a:r>
                        <a:rPr lang="en-GB" sz="1000" b="1" dirty="0" smtClean="0">
                          <a:effectLst/>
                          <a:latin typeface="Book Antiqua"/>
                          <a:ea typeface="Calibri"/>
                          <a:cs typeface="Times New Roman"/>
                        </a:rPr>
                        <a:t>Nation</a:t>
                      </a:r>
                      <a:endParaRPr lang="en-GB" sz="1100" dirty="0">
                        <a:effectLst/>
                        <a:latin typeface="Book Antiqua"/>
                        <a:ea typeface="Calibri"/>
                        <a:cs typeface="Times New Roman"/>
                      </a:endParaRPr>
                    </a:p>
                  </a:txBody>
                  <a:tcPr marL="61718" marR="61718"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c>
                  <a:txBody>
                    <a:bodyPr/>
                    <a:lstStyle/>
                    <a:p>
                      <a:pPr algn="ctr">
                        <a:spcAft>
                          <a:spcPts val="0"/>
                        </a:spcAft>
                      </a:pPr>
                      <a:r>
                        <a:rPr lang="en-GB" sz="1000" b="1" dirty="0" smtClean="0">
                          <a:effectLst/>
                          <a:latin typeface="Book Antiqua"/>
                          <a:ea typeface="Calibri"/>
                          <a:cs typeface="Times New Roman"/>
                        </a:rPr>
                        <a:t>Number of master´s degree programmes</a:t>
                      </a:r>
                      <a:endParaRPr lang="en-GB" sz="1100" dirty="0">
                        <a:effectLst/>
                        <a:latin typeface="Book Antiqua"/>
                        <a:ea typeface="Calibri"/>
                        <a:cs typeface="Times New Roman"/>
                      </a:endParaRPr>
                    </a:p>
                  </a:txBody>
                  <a:tcPr marL="61718" marR="61718"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c>
                  <a:txBody>
                    <a:bodyPr/>
                    <a:lstStyle/>
                    <a:p>
                      <a:pPr algn="ctr">
                        <a:spcAft>
                          <a:spcPts val="0"/>
                        </a:spcAft>
                      </a:pPr>
                      <a:r>
                        <a:rPr lang="en-GB" sz="1000" b="1" dirty="0" smtClean="0">
                          <a:effectLst/>
                          <a:latin typeface="Book Antiqua"/>
                          <a:ea typeface="Calibri"/>
                          <a:cs typeface="Times New Roman"/>
                        </a:rPr>
                        <a:t>Universities</a:t>
                      </a:r>
                      <a:endParaRPr lang="en-GB" sz="1100" dirty="0">
                        <a:effectLst/>
                        <a:latin typeface="Book Antiqua"/>
                        <a:ea typeface="Calibri"/>
                        <a:cs typeface="Times New Roman"/>
                      </a:endParaRPr>
                    </a:p>
                  </a:txBody>
                  <a:tcPr marL="61718" marR="61718"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r>
              <a:tr h="301731">
                <a:tc>
                  <a:txBody>
                    <a:bodyPr/>
                    <a:lstStyle/>
                    <a:p>
                      <a:pPr algn="l">
                        <a:spcAft>
                          <a:spcPts val="0"/>
                        </a:spcAft>
                      </a:pPr>
                      <a:r>
                        <a:rPr lang="en-GB" sz="1000" dirty="0" smtClean="0">
                          <a:effectLst/>
                          <a:latin typeface="Book Antiqua"/>
                          <a:ea typeface="Calibri"/>
                          <a:cs typeface="Times New Roman"/>
                        </a:rPr>
                        <a:t>Austria</a:t>
                      </a:r>
                      <a:endParaRPr lang="en-GB" sz="1000" dirty="0">
                        <a:effectLst/>
                        <a:latin typeface="Book Antiqua"/>
                        <a:ea typeface="Calibri"/>
                        <a:cs typeface="Times New Roman"/>
                      </a:endParaRPr>
                    </a:p>
                  </a:txBody>
                  <a:tcPr marL="61718" marR="6171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GB" sz="1000" dirty="0" smtClean="0">
                          <a:effectLst/>
                          <a:latin typeface="Book Antiqua"/>
                          <a:ea typeface="Calibri"/>
                          <a:cs typeface="Times New Roman"/>
                        </a:rPr>
                        <a:t>5</a:t>
                      </a:r>
                      <a:endParaRPr lang="en-GB" sz="1100" dirty="0">
                        <a:effectLst/>
                        <a:latin typeface="Book Antiqua"/>
                        <a:ea typeface="Calibri"/>
                        <a:cs typeface="Times New Roman"/>
                      </a:endParaRPr>
                    </a:p>
                  </a:txBody>
                  <a:tcPr marL="61718" marR="6171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marL="92075" indent="-92075" algn="l">
                        <a:spcAft>
                          <a:spcPts val="0"/>
                        </a:spcAft>
                        <a:buFont typeface="Arial" panose="020B0604020202020204" pitchFamily="34" charset="0"/>
                        <a:buChar char="•"/>
                      </a:pPr>
                      <a:r>
                        <a:rPr lang="en-GB" sz="900" dirty="0" smtClean="0">
                          <a:effectLst/>
                          <a:latin typeface="Book Antiqua"/>
                          <a:ea typeface="Calibri"/>
                          <a:cs typeface="Times New Roman"/>
                        </a:rPr>
                        <a:t>University of Natural Resources and Life Sciences</a:t>
                      </a:r>
                      <a:r>
                        <a:rPr lang="en-GB" sz="900" baseline="0" dirty="0" smtClean="0">
                          <a:effectLst/>
                          <a:latin typeface="Book Antiqua"/>
                          <a:ea typeface="Calibri"/>
                          <a:cs typeface="Times New Roman"/>
                        </a:rPr>
                        <a:t> Vienna, BOKU (2)</a:t>
                      </a:r>
                    </a:p>
                    <a:p>
                      <a:pPr marL="92075" indent="-92075" algn="l">
                        <a:spcAft>
                          <a:spcPts val="0"/>
                        </a:spcAft>
                        <a:buFont typeface="Arial" panose="020B0604020202020204" pitchFamily="34" charset="0"/>
                        <a:buChar char="•"/>
                      </a:pPr>
                      <a:r>
                        <a:rPr lang="en-GB" sz="900" baseline="0" dirty="0" smtClean="0">
                          <a:effectLst/>
                          <a:latin typeface="Book Antiqua"/>
                          <a:ea typeface="Calibri"/>
                          <a:cs typeface="Times New Roman"/>
                        </a:rPr>
                        <a:t>Graz University of Technology, TU Graz</a:t>
                      </a:r>
                    </a:p>
                    <a:p>
                      <a:pPr marL="92075" indent="-92075" algn="l">
                        <a:spcAft>
                          <a:spcPts val="0"/>
                        </a:spcAft>
                        <a:buFont typeface="Arial" panose="020B0604020202020204" pitchFamily="34" charset="0"/>
                        <a:buChar char="•"/>
                      </a:pPr>
                      <a:r>
                        <a:rPr lang="en-GB" sz="900" baseline="0" dirty="0" smtClean="0">
                          <a:effectLst/>
                          <a:latin typeface="Book Antiqua"/>
                          <a:ea typeface="Calibri"/>
                          <a:cs typeface="Times New Roman"/>
                        </a:rPr>
                        <a:t>Vienna University of Technology, TU Wien</a:t>
                      </a:r>
                    </a:p>
                    <a:p>
                      <a:pPr marL="92075" indent="-92075" algn="l">
                        <a:spcAft>
                          <a:spcPts val="0"/>
                        </a:spcAft>
                        <a:buFont typeface="Arial" panose="020B0604020202020204" pitchFamily="34" charset="0"/>
                        <a:buChar char="•"/>
                      </a:pPr>
                      <a:r>
                        <a:rPr lang="en-GB" sz="900" baseline="0" dirty="0" smtClean="0">
                          <a:effectLst/>
                          <a:latin typeface="Book Antiqua"/>
                          <a:ea typeface="Calibri"/>
                          <a:cs typeface="Times New Roman"/>
                        </a:rPr>
                        <a:t>University of Innsbruck, UIBK</a:t>
                      </a:r>
                      <a:endParaRPr lang="en-GB" sz="900" dirty="0">
                        <a:effectLst/>
                        <a:latin typeface="Book Antiqua"/>
                        <a:ea typeface="Calibri"/>
                        <a:cs typeface="Times New Roman"/>
                      </a:endParaRPr>
                    </a:p>
                  </a:txBody>
                  <a:tcPr marL="61718" marR="6171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r>
              <a:tr h="301731">
                <a:tc>
                  <a:txBody>
                    <a:bodyPr/>
                    <a:lstStyle/>
                    <a:p>
                      <a:pPr algn="l">
                        <a:spcAft>
                          <a:spcPts val="0"/>
                        </a:spcAft>
                      </a:pPr>
                      <a:r>
                        <a:rPr lang="en-GB" sz="1000" dirty="0" smtClean="0">
                          <a:effectLst/>
                          <a:latin typeface="Book Antiqua"/>
                          <a:ea typeface="Calibri"/>
                          <a:cs typeface="Times New Roman"/>
                        </a:rPr>
                        <a:t>Bulgaria</a:t>
                      </a:r>
                      <a:endParaRPr lang="en-GB" sz="1000" dirty="0">
                        <a:effectLst/>
                        <a:latin typeface="Book Antiqua"/>
                        <a:ea typeface="Calibri"/>
                        <a:cs typeface="Times New Roman"/>
                      </a:endParaRPr>
                    </a:p>
                  </a:txBody>
                  <a:tcPr marL="61718" marR="6171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spcAft>
                          <a:spcPts val="0"/>
                        </a:spcAft>
                      </a:pPr>
                      <a:r>
                        <a:rPr lang="en-GB" sz="1000" dirty="0" smtClean="0">
                          <a:effectLst/>
                          <a:latin typeface="Book Antiqua"/>
                          <a:ea typeface="Calibri"/>
                          <a:cs typeface="Times New Roman"/>
                        </a:rPr>
                        <a:t>6</a:t>
                      </a:r>
                      <a:endParaRPr lang="en-GB" sz="1100" dirty="0">
                        <a:effectLst/>
                        <a:latin typeface="Book Antiqua"/>
                        <a:ea typeface="Calibri"/>
                        <a:cs typeface="Times New Roman"/>
                      </a:endParaRPr>
                    </a:p>
                  </a:txBody>
                  <a:tcPr marL="61718" marR="6171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92075" indent="-92075" algn="l" defTabSz="914400" rtl="0" eaLnBrk="1" latinLnBrk="0" hangingPunct="1">
                        <a:spcAft>
                          <a:spcPts val="0"/>
                        </a:spcAft>
                        <a:buFont typeface="Arial" panose="020B0604020202020204" pitchFamily="34" charset="0"/>
                        <a:buChar char="•"/>
                      </a:pPr>
                      <a:r>
                        <a:rPr lang="en-GB" sz="900" kern="1200" dirty="0" smtClean="0">
                          <a:solidFill>
                            <a:schemeClr val="tx1"/>
                          </a:solidFill>
                          <a:effectLst/>
                          <a:latin typeface="Book Antiqua"/>
                          <a:ea typeface="Calibri"/>
                          <a:cs typeface="Times New Roman"/>
                        </a:rPr>
                        <a:t>University of Architecture, Civil Engineering and Geodesy, Sofia (4)</a:t>
                      </a:r>
                    </a:p>
                    <a:p>
                      <a:pPr marL="92075" indent="-92075" algn="l" defTabSz="914400" rtl="0" eaLnBrk="1" latinLnBrk="0" hangingPunct="1">
                        <a:spcAft>
                          <a:spcPts val="0"/>
                        </a:spcAft>
                        <a:buFont typeface="Arial" panose="020B0604020202020204" pitchFamily="34" charset="0"/>
                        <a:buChar char="•"/>
                      </a:pPr>
                      <a:r>
                        <a:rPr lang="en-GB" sz="900" kern="1200" dirty="0" smtClean="0">
                          <a:solidFill>
                            <a:schemeClr val="tx1"/>
                          </a:solidFill>
                          <a:effectLst/>
                          <a:latin typeface="Book Antiqua"/>
                          <a:ea typeface="Calibri"/>
                          <a:cs typeface="Times New Roman"/>
                        </a:rPr>
                        <a:t>Varna Free University “</a:t>
                      </a:r>
                      <a:r>
                        <a:rPr lang="en-GB" sz="900" kern="1200" dirty="0" err="1" smtClean="0">
                          <a:solidFill>
                            <a:schemeClr val="tx1"/>
                          </a:solidFill>
                          <a:effectLst/>
                          <a:latin typeface="Book Antiqua"/>
                          <a:ea typeface="Calibri"/>
                          <a:cs typeface="Times New Roman"/>
                        </a:rPr>
                        <a:t>Chernorizets</a:t>
                      </a:r>
                      <a:r>
                        <a:rPr lang="en-GB" sz="900" kern="1200" dirty="0" smtClean="0">
                          <a:solidFill>
                            <a:schemeClr val="tx1"/>
                          </a:solidFill>
                          <a:effectLst/>
                          <a:latin typeface="Book Antiqua"/>
                          <a:ea typeface="Calibri"/>
                          <a:cs typeface="Times New Roman"/>
                        </a:rPr>
                        <a:t> </a:t>
                      </a:r>
                      <a:r>
                        <a:rPr lang="en-GB" sz="900" kern="1200" dirty="0" err="1" smtClean="0">
                          <a:solidFill>
                            <a:schemeClr val="tx1"/>
                          </a:solidFill>
                          <a:effectLst/>
                          <a:latin typeface="Book Antiqua"/>
                          <a:ea typeface="Calibri"/>
                          <a:cs typeface="Times New Roman"/>
                        </a:rPr>
                        <a:t>Hrabar</a:t>
                      </a:r>
                      <a:r>
                        <a:rPr lang="en-GB" sz="900" kern="1200" dirty="0" smtClean="0">
                          <a:solidFill>
                            <a:schemeClr val="tx1"/>
                          </a:solidFill>
                          <a:effectLst/>
                          <a:latin typeface="Book Antiqua"/>
                          <a:ea typeface="Calibri"/>
                          <a:cs typeface="Times New Roman"/>
                        </a:rPr>
                        <a:t>”</a:t>
                      </a:r>
                    </a:p>
                    <a:p>
                      <a:pPr marL="92075" indent="-92075" algn="l" defTabSz="914400" rtl="0" eaLnBrk="1" latinLnBrk="0" hangingPunct="1">
                        <a:spcAft>
                          <a:spcPts val="0"/>
                        </a:spcAft>
                        <a:buFont typeface="Arial" panose="020B0604020202020204" pitchFamily="34" charset="0"/>
                        <a:buChar char="•"/>
                      </a:pPr>
                      <a:r>
                        <a:rPr lang="en-GB" sz="900" kern="1200" dirty="0" smtClean="0">
                          <a:solidFill>
                            <a:schemeClr val="tx1"/>
                          </a:solidFill>
                          <a:effectLst/>
                          <a:latin typeface="Book Antiqua"/>
                          <a:ea typeface="Calibri"/>
                          <a:cs typeface="Times New Roman"/>
                        </a:rPr>
                        <a:t>Sofia University “St. </a:t>
                      </a:r>
                      <a:r>
                        <a:rPr lang="en-GB" sz="900" kern="1200" dirty="0" err="1" smtClean="0">
                          <a:solidFill>
                            <a:schemeClr val="tx1"/>
                          </a:solidFill>
                          <a:effectLst/>
                          <a:latin typeface="Book Antiqua"/>
                          <a:ea typeface="Calibri"/>
                          <a:cs typeface="Times New Roman"/>
                        </a:rPr>
                        <a:t>Kliment</a:t>
                      </a:r>
                      <a:r>
                        <a:rPr lang="en-GB" sz="900" kern="1200" dirty="0" smtClean="0">
                          <a:solidFill>
                            <a:schemeClr val="tx1"/>
                          </a:solidFill>
                          <a:effectLst/>
                          <a:latin typeface="Book Antiqua"/>
                          <a:ea typeface="Calibri"/>
                          <a:cs typeface="Times New Roman"/>
                        </a:rPr>
                        <a:t> </a:t>
                      </a:r>
                      <a:r>
                        <a:rPr lang="en-GB" sz="900" kern="1200" dirty="0" err="1" smtClean="0">
                          <a:solidFill>
                            <a:schemeClr val="tx1"/>
                          </a:solidFill>
                          <a:effectLst/>
                          <a:latin typeface="Book Antiqua"/>
                          <a:ea typeface="Calibri"/>
                          <a:cs typeface="Times New Roman"/>
                        </a:rPr>
                        <a:t>Ohridski</a:t>
                      </a:r>
                      <a:r>
                        <a:rPr lang="en-GB" sz="900" kern="1200" dirty="0" smtClean="0">
                          <a:solidFill>
                            <a:schemeClr val="tx1"/>
                          </a:solidFill>
                          <a:effectLst/>
                          <a:latin typeface="Book Antiqua"/>
                          <a:ea typeface="Calibri"/>
                          <a:cs typeface="Times New Roman"/>
                        </a:rPr>
                        <a:t>”</a:t>
                      </a:r>
                    </a:p>
                  </a:txBody>
                  <a:tcPr marL="61718" marR="6171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301731">
                <a:tc>
                  <a:txBody>
                    <a:bodyPr/>
                    <a:lstStyle/>
                    <a:p>
                      <a:pPr algn="l">
                        <a:spcAft>
                          <a:spcPts val="0"/>
                        </a:spcAft>
                      </a:pPr>
                      <a:r>
                        <a:rPr lang="en-GB" sz="1000" dirty="0" smtClean="0">
                          <a:effectLst/>
                          <a:latin typeface="Book Antiqua"/>
                          <a:ea typeface="Calibri"/>
                          <a:cs typeface="Times New Roman"/>
                        </a:rPr>
                        <a:t>Croatia</a:t>
                      </a:r>
                      <a:endParaRPr lang="en-GB" sz="1000" dirty="0">
                        <a:effectLst/>
                        <a:latin typeface="Book Antiqua"/>
                        <a:ea typeface="Calibri"/>
                        <a:cs typeface="Times New Roman"/>
                      </a:endParaRPr>
                    </a:p>
                  </a:txBody>
                  <a:tcPr marL="61718" marR="6171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GB" sz="1000" dirty="0" smtClean="0">
                          <a:effectLst/>
                          <a:latin typeface="Book Antiqua"/>
                          <a:ea typeface="Calibri"/>
                          <a:cs typeface="Times New Roman"/>
                        </a:rPr>
                        <a:t>4</a:t>
                      </a:r>
                      <a:endParaRPr lang="en-GB" sz="1100" dirty="0">
                        <a:effectLst/>
                        <a:latin typeface="Book Antiqua"/>
                        <a:ea typeface="Calibri"/>
                        <a:cs typeface="Times New Roman"/>
                      </a:endParaRPr>
                    </a:p>
                  </a:txBody>
                  <a:tcPr marL="61718" marR="6171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marL="92075" indent="-92075" algn="l" defTabSz="914400" rtl="0" eaLnBrk="1" latinLnBrk="0" hangingPunct="1">
                        <a:spcAft>
                          <a:spcPts val="0"/>
                        </a:spcAft>
                        <a:buFont typeface="Arial" panose="020B0604020202020204" pitchFamily="34" charset="0"/>
                        <a:buChar char="•"/>
                      </a:pPr>
                      <a:r>
                        <a:rPr lang="en-GB" sz="900" kern="1200" dirty="0" smtClean="0">
                          <a:solidFill>
                            <a:schemeClr val="tx1"/>
                          </a:solidFill>
                          <a:effectLst/>
                          <a:latin typeface="Book Antiqua"/>
                          <a:ea typeface="Calibri"/>
                          <a:cs typeface="Times New Roman"/>
                        </a:rPr>
                        <a:t>University of Rijeka, Faculty of Civil Engineering</a:t>
                      </a:r>
                    </a:p>
                    <a:p>
                      <a:pPr marL="92075" indent="-92075" algn="l" defTabSz="914400" rtl="0" eaLnBrk="1" latinLnBrk="0" hangingPunct="1">
                        <a:spcAft>
                          <a:spcPts val="0"/>
                        </a:spcAft>
                        <a:buFont typeface="Arial" panose="020B0604020202020204" pitchFamily="34" charset="0"/>
                        <a:buChar char="•"/>
                      </a:pPr>
                      <a:r>
                        <a:rPr lang="en-GB" sz="900" kern="1200" dirty="0" smtClean="0">
                          <a:solidFill>
                            <a:schemeClr val="tx1"/>
                          </a:solidFill>
                          <a:effectLst/>
                          <a:latin typeface="Book Antiqua"/>
                          <a:ea typeface="Calibri"/>
                          <a:cs typeface="Times New Roman"/>
                        </a:rPr>
                        <a:t>University of Zagreb, Faculty of Civil Engineering</a:t>
                      </a:r>
                    </a:p>
                    <a:p>
                      <a:pPr marL="92075" indent="-92075" algn="l" defTabSz="914400" rtl="0" eaLnBrk="1" latinLnBrk="0" hangingPunct="1">
                        <a:spcAft>
                          <a:spcPts val="0"/>
                        </a:spcAft>
                        <a:buFont typeface="Arial" panose="020B0604020202020204" pitchFamily="34" charset="0"/>
                        <a:buChar char="•"/>
                      </a:pPr>
                      <a:r>
                        <a:rPr lang="en-GB" sz="900" kern="1200" dirty="0" smtClean="0">
                          <a:solidFill>
                            <a:schemeClr val="tx1"/>
                          </a:solidFill>
                          <a:effectLst/>
                          <a:latin typeface="Book Antiqua"/>
                          <a:ea typeface="Calibri"/>
                          <a:cs typeface="Times New Roman"/>
                        </a:rPr>
                        <a:t>University of Split,</a:t>
                      </a:r>
                      <a:r>
                        <a:rPr lang="en-GB" sz="900" kern="1200" baseline="0" dirty="0" smtClean="0">
                          <a:solidFill>
                            <a:schemeClr val="tx1"/>
                          </a:solidFill>
                          <a:effectLst/>
                          <a:latin typeface="Book Antiqua"/>
                          <a:ea typeface="Calibri"/>
                          <a:cs typeface="Times New Roman"/>
                        </a:rPr>
                        <a:t> </a:t>
                      </a:r>
                      <a:r>
                        <a:rPr lang="en-GB" sz="900" kern="1200" dirty="0" smtClean="0">
                          <a:solidFill>
                            <a:schemeClr val="tx1"/>
                          </a:solidFill>
                          <a:effectLst/>
                          <a:latin typeface="Book Antiqua"/>
                          <a:ea typeface="Calibri"/>
                          <a:cs typeface="Times New Roman"/>
                        </a:rPr>
                        <a:t>Faculty of Civil Engineering, Architecture and Geodesy</a:t>
                      </a:r>
                    </a:p>
                    <a:p>
                      <a:pPr marL="92075" indent="-92075" algn="l" defTabSz="914400" rtl="0" eaLnBrk="1" latinLnBrk="0" hangingPunct="1">
                        <a:spcAft>
                          <a:spcPts val="0"/>
                        </a:spcAft>
                        <a:buFont typeface="Arial" panose="020B0604020202020204" pitchFamily="34" charset="0"/>
                        <a:buChar char="•"/>
                      </a:pPr>
                      <a:r>
                        <a:rPr lang="en-GB" sz="900" kern="1200" dirty="0" smtClean="0">
                          <a:solidFill>
                            <a:schemeClr val="tx1"/>
                          </a:solidFill>
                          <a:effectLst/>
                          <a:latin typeface="Book Antiqua"/>
                          <a:ea typeface="Calibri"/>
                          <a:cs typeface="Times New Roman"/>
                        </a:rPr>
                        <a:t>Josip </a:t>
                      </a:r>
                      <a:r>
                        <a:rPr lang="en-GB" sz="900" kern="1200" dirty="0" err="1" smtClean="0">
                          <a:solidFill>
                            <a:schemeClr val="tx1"/>
                          </a:solidFill>
                          <a:effectLst/>
                          <a:latin typeface="Book Antiqua"/>
                          <a:ea typeface="Calibri"/>
                          <a:cs typeface="Times New Roman"/>
                        </a:rPr>
                        <a:t>Juraj</a:t>
                      </a:r>
                      <a:r>
                        <a:rPr lang="en-GB" sz="900" kern="1200" dirty="0" smtClean="0">
                          <a:solidFill>
                            <a:schemeClr val="tx1"/>
                          </a:solidFill>
                          <a:effectLst/>
                          <a:latin typeface="Book Antiqua"/>
                          <a:ea typeface="Calibri"/>
                          <a:cs typeface="Times New Roman"/>
                        </a:rPr>
                        <a:t> </a:t>
                      </a:r>
                      <a:r>
                        <a:rPr lang="en-GB" sz="900" kern="1200" dirty="0" err="1" smtClean="0">
                          <a:solidFill>
                            <a:schemeClr val="tx1"/>
                          </a:solidFill>
                          <a:effectLst/>
                          <a:latin typeface="Book Antiqua"/>
                          <a:ea typeface="Calibri"/>
                          <a:cs typeface="Times New Roman"/>
                        </a:rPr>
                        <a:t>Strossmayer</a:t>
                      </a:r>
                      <a:r>
                        <a:rPr lang="en-GB" sz="900" kern="1200" dirty="0" smtClean="0">
                          <a:solidFill>
                            <a:schemeClr val="tx1"/>
                          </a:solidFill>
                          <a:effectLst/>
                          <a:latin typeface="Book Antiqua"/>
                          <a:ea typeface="Calibri"/>
                          <a:cs typeface="Times New Roman"/>
                        </a:rPr>
                        <a:t> University in Osijek, Faculty of Civil Engineering and Architecture</a:t>
                      </a:r>
                      <a:endParaRPr lang="en-GB" sz="900" kern="1200" dirty="0">
                        <a:solidFill>
                          <a:schemeClr val="tx1"/>
                        </a:solidFill>
                        <a:effectLst/>
                        <a:latin typeface="Book Antiqua"/>
                        <a:ea typeface="Calibri"/>
                        <a:cs typeface="Times New Roman"/>
                      </a:endParaRPr>
                    </a:p>
                  </a:txBody>
                  <a:tcPr marL="61718" marR="6171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r>
              <a:tr h="301731">
                <a:tc>
                  <a:txBody>
                    <a:bodyPr/>
                    <a:lstStyle/>
                    <a:p>
                      <a:pPr algn="l">
                        <a:spcAft>
                          <a:spcPts val="0"/>
                        </a:spcAft>
                      </a:pPr>
                      <a:r>
                        <a:rPr lang="en-GB" sz="1000" dirty="0" smtClean="0">
                          <a:effectLst/>
                          <a:latin typeface="Book Antiqua"/>
                          <a:ea typeface="Calibri"/>
                          <a:cs typeface="Times New Roman"/>
                        </a:rPr>
                        <a:t>Greece</a:t>
                      </a:r>
                      <a:endParaRPr lang="en-GB" sz="1000" dirty="0">
                        <a:effectLst/>
                        <a:latin typeface="Book Antiqua"/>
                        <a:ea typeface="Calibri"/>
                        <a:cs typeface="Times New Roman"/>
                      </a:endParaRPr>
                    </a:p>
                  </a:txBody>
                  <a:tcPr marL="61718" marR="6171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spcAft>
                          <a:spcPts val="0"/>
                        </a:spcAft>
                      </a:pPr>
                      <a:r>
                        <a:rPr lang="en-GB" sz="1000" dirty="0" smtClean="0">
                          <a:effectLst/>
                          <a:latin typeface="Book Antiqua"/>
                          <a:ea typeface="Calibri"/>
                          <a:cs typeface="Times New Roman"/>
                        </a:rPr>
                        <a:t>5</a:t>
                      </a:r>
                      <a:endParaRPr lang="en-GB" sz="1100" dirty="0">
                        <a:effectLst/>
                        <a:latin typeface="Book Antiqua"/>
                        <a:ea typeface="Calibri"/>
                        <a:cs typeface="Times New Roman"/>
                      </a:endParaRPr>
                    </a:p>
                  </a:txBody>
                  <a:tcPr marL="61718" marR="6171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92075" indent="-92075" algn="l" defTabSz="914400" rtl="0" eaLnBrk="1" latinLnBrk="0" hangingPunct="1">
                        <a:spcAft>
                          <a:spcPts val="0"/>
                        </a:spcAft>
                        <a:buFont typeface="Arial" panose="020B0604020202020204" pitchFamily="34" charset="0"/>
                        <a:buChar char="•"/>
                      </a:pPr>
                      <a:r>
                        <a:rPr lang="en-GB" sz="900" kern="1200" dirty="0" smtClean="0">
                          <a:solidFill>
                            <a:schemeClr val="tx1"/>
                          </a:solidFill>
                          <a:effectLst/>
                          <a:latin typeface="Book Antiqua"/>
                          <a:ea typeface="Calibri"/>
                          <a:cs typeface="Times New Roman"/>
                        </a:rPr>
                        <a:t>National Technical University of Athens, Dept. of Civil Engineering</a:t>
                      </a:r>
                    </a:p>
                    <a:p>
                      <a:pPr marL="92075" indent="-92075" algn="l" defTabSz="914400" rtl="0" eaLnBrk="1" latinLnBrk="0" hangingPunct="1">
                        <a:spcAft>
                          <a:spcPts val="0"/>
                        </a:spcAft>
                        <a:buFont typeface="Arial" panose="020B0604020202020204" pitchFamily="34" charset="0"/>
                        <a:buChar char="•"/>
                      </a:pPr>
                      <a:r>
                        <a:rPr lang="en-GB" sz="900" kern="1200" dirty="0" smtClean="0">
                          <a:solidFill>
                            <a:schemeClr val="tx1"/>
                          </a:solidFill>
                          <a:effectLst/>
                          <a:latin typeface="Book Antiqua"/>
                          <a:ea typeface="Calibri"/>
                          <a:cs typeface="Times New Roman"/>
                        </a:rPr>
                        <a:t>University of Thrace, Dept. of Civil Engineering</a:t>
                      </a:r>
                    </a:p>
                    <a:p>
                      <a:pPr marL="92075" indent="-92075" algn="l" defTabSz="914400" rtl="0" eaLnBrk="1" latinLnBrk="0" hangingPunct="1">
                        <a:spcAft>
                          <a:spcPts val="0"/>
                        </a:spcAft>
                        <a:buFont typeface="Arial" panose="020B0604020202020204" pitchFamily="34" charset="0"/>
                        <a:buChar char="•"/>
                      </a:pPr>
                      <a:r>
                        <a:rPr lang="en-GB" sz="900" kern="1200" dirty="0" smtClean="0">
                          <a:solidFill>
                            <a:schemeClr val="tx1"/>
                          </a:solidFill>
                          <a:effectLst/>
                          <a:latin typeface="Book Antiqua"/>
                          <a:ea typeface="Calibri"/>
                          <a:cs typeface="Times New Roman"/>
                        </a:rPr>
                        <a:t>Department of Forestry and Natural Environment Management, Eastern Macedonia and Thrace Institute of Technology (EMATECH)</a:t>
                      </a:r>
                    </a:p>
                    <a:p>
                      <a:pPr marL="92075" indent="-92075" algn="l" defTabSz="914400" rtl="0" eaLnBrk="1" latinLnBrk="0" hangingPunct="1">
                        <a:spcAft>
                          <a:spcPts val="0"/>
                        </a:spcAft>
                        <a:buFont typeface="Arial" panose="020B0604020202020204" pitchFamily="34" charset="0"/>
                        <a:buChar char="•"/>
                      </a:pPr>
                      <a:r>
                        <a:rPr lang="en-GB" sz="900" kern="1200" dirty="0" smtClean="0">
                          <a:solidFill>
                            <a:schemeClr val="tx1"/>
                          </a:solidFill>
                          <a:effectLst/>
                          <a:latin typeface="Book Antiqua"/>
                          <a:ea typeface="Calibri"/>
                          <a:cs typeface="Times New Roman"/>
                        </a:rPr>
                        <a:t>Technical University of Crete, School of Environmental Engineering</a:t>
                      </a:r>
                    </a:p>
                    <a:p>
                      <a:pPr marL="92075" indent="-92075" algn="l" defTabSz="914400" rtl="0" eaLnBrk="1" latinLnBrk="0" hangingPunct="1">
                        <a:spcAft>
                          <a:spcPts val="0"/>
                        </a:spcAft>
                        <a:buFont typeface="Arial" panose="020B0604020202020204" pitchFamily="34" charset="0"/>
                        <a:buChar char="•"/>
                      </a:pPr>
                      <a:r>
                        <a:rPr lang="en-GB" sz="900" kern="1200" dirty="0" smtClean="0">
                          <a:solidFill>
                            <a:schemeClr val="tx1"/>
                          </a:solidFill>
                          <a:effectLst/>
                          <a:latin typeface="Book Antiqua"/>
                          <a:ea typeface="Calibri"/>
                          <a:cs typeface="Times New Roman"/>
                        </a:rPr>
                        <a:t>Aristotle University of Thessaloniki, School of Civil Engineering</a:t>
                      </a:r>
                    </a:p>
                  </a:txBody>
                  <a:tcPr marL="61718" marR="6171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152400">
                <a:tc>
                  <a:txBody>
                    <a:bodyPr/>
                    <a:lstStyle/>
                    <a:p>
                      <a:pPr algn="l">
                        <a:spcAft>
                          <a:spcPts val="0"/>
                        </a:spcAft>
                      </a:pPr>
                      <a:r>
                        <a:rPr lang="en-GB" sz="1000" dirty="0" smtClean="0">
                          <a:effectLst/>
                          <a:latin typeface="Book Antiqua"/>
                          <a:ea typeface="Calibri"/>
                          <a:cs typeface="Times New Roman"/>
                        </a:rPr>
                        <a:t>Norway</a:t>
                      </a:r>
                      <a:endParaRPr lang="en-GB" sz="1000" dirty="0">
                        <a:effectLst/>
                        <a:latin typeface="Book Antiqua"/>
                        <a:ea typeface="Calibri"/>
                        <a:cs typeface="Times New Roman"/>
                      </a:endParaRPr>
                    </a:p>
                  </a:txBody>
                  <a:tcPr marL="61718" marR="6171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GB" sz="1000" dirty="0" smtClean="0">
                          <a:effectLst/>
                          <a:latin typeface="Book Antiqua"/>
                          <a:ea typeface="Calibri"/>
                          <a:cs typeface="Times New Roman"/>
                        </a:rPr>
                        <a:t>5</a:t>
                      </a:r>
                      <a:endParaRPr lang="en-GB" sz="1100" dirty="0">
                        <a:effectLst/>
                        <a:latin typeface="Book Antiqua"/>
                        <a:ea typeface="Calibri"/>
                        <a:cs typeface="Times New Roman"/>
                      </a:endParaRPr>
                    </a:p>
                  </a:txBody>
                  <a:tcPr marL="61718" marR="6171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c>
                  <a:txBody>
                    <a:bodyPr/>
                    <a:lstStyle/>
                    <a:p>
                      <a:pPr marL="92075" indent="-92075" algn="l" defTabSz="914400" rtl="0" eaLnBrk="1" latinLnBrk="0" hangingPunct="1">
                        <a:spcAft>
                          <a:spcPts val="0"/>
                        </a:spcAft>
                        <a:buFont typeface="Arial" panose="020B0604020202020204" pitchFamily="34" charset="0"/>
                        <a:buChar char="•"/>
                      </a:pPr>
                      <a:r>
                        <a:rPr lang="en-GB" sz="900" kern="1200" dirty="0" smtClean="0">
                          <a:solidFill>
                            <a:schemeClr val="tx1"/>
                          </a:solidFill>
                          <a:effectLst/>
                          <a:latin typeface="Book Antiqua"/>
                          <a:ea typeface="Calibri"/>
                          <a:cs typeface="Times New Roman"/>
                        </a:rPr>
                        <a:t>Norwegian University of Science and Technology</a:t>
                      </a:r>
                    </a:p>
                    <a:p>
                      <a:pPr marL="92075" indent="-92075" algn="l" defTabSz="914400" rtl="0" eaLnBrk="1" latinLnBrk="0" hangingPunct="1">
                        <a:spcAft>
                          <a:spcPts val="0"/>
                        </a:spcAft>
                        <a:buFont typeface="Arial" panose="020B0604020202020204" pitchFamily="34" charset="0"/>
                        <a:buChar char="•"/>
                      </a:pPr>
                      <a:r>
                        <a:rPr lang="en-GB" sz="900" kern="1200" dirty="0" smtClean="0">
                          <a:solidFill>
                            <a:schemeClr val="tx1"/>
                          </a:solidFill>
                          <a:effectLst/>
                          <a:latin typeface="Book Antiqua"/>
                          <a:ea typeface="Calibri"/>
                          <a:cs typeface="Times New Roman"/>
                        </a:rPr>
                        <a:t>Norwegian University of Life Sciences </a:t>
                      </a:r>
                    </a:p>
                    <a:p>
                      <a:pPr marL="92075" indent="-92075" algn="l" defTabSz="914400" rtl="0" eaLnBrk="1" latinLnBrk="0" hangingPunct="1">
                        <a:spcAft>
                          <a:spcPts val="0"/>
                        </a:spcAft>
                        <a:buFont typeface="Arial" panose="020B0604020202020204" pitchFamily="34" charset="0"/>
                        <a:buChar char="•"/>
                      </a:pPr>
                      <a:r>
                        <a:rPr lang="en-GB" sz="900" kern="1200" dirty="0" smtClean="0">
                          <a:solidFill>
                            <a:schemeClr val="tx1"/>
                          </a:solidFill>
                          <a:effectLst/>
                          <a:latin typeface="Book Antiqua"/>
                          <a:ea typeface="Calibri"/>
                          <a:cs typeface="Times New Roman"/>
                        </a:rPr>
                        <a:t>University of Bergen </a:t>
                      </a:r>
                    </a:p>
                    <a:p>
                      <a:pPr marL="92075" indent="-92075" algn="l" defTabSz="914400" rtl="0" eaLnBrk="1" latinLnBrk="0" hangingPunct="1">
                        <a:spcAft>
                          <a:spcPts val="0"/>
                        </a:spcAft>
                        <a:buFont typeface="Arial" panose="020B0604020202020204" pitchFamily="34" charset="0"/>
                        <a:buChar char="•"/>
                      </a:pPr>
                      <a:r>
                        <a:rPr lang="en-GB" sz="900" kern="1200" dirty="0" smtClean="0">
                          <a:solidFill>
                            <a:schemeClr val="tx1"/>
                          </a:solidFill>
                          <a:effectLst/>
                          <a:latin typeface="Book Antiqua"/>
                          <a:ea typeface="Calibri"/>
                          <a:cs typeface="Times New Roman"/>
                        </a:rPr>
                        <a:t>University of Oslo</a:t>
                      </a:r>
                    </a:p>
                    <a:p>
                      <a:pPr marL="92075" indent="-92075" algn="l" defTabSz="914400" rtl="0" eaLnBrk="1" latinLnBrk="0" hangingPunct="1">
                        <a:spcAft>
                          <a:spcPts val="0"/>
                        </a:spcAft>
                        <a:buFont typeface="Arial" panose="020B0604020202020204" pitchFamily="34" charset="0"/>
                        <a:buChar char="•"/>
                      </a:pPr>
                      <a:r>
                        <a:rPr lang="en-GB" sz="900" kern="1200" dirty="0" smtClean="0">
                          <a:solidFill>
                            <a:schemeClr val="tx1"/>
                          </a:solidFill>
                          <a:effectLst/>
                          <a:latin typeface="Book Antiqua"/>
                          <a:ea typeface="Calibri"/>
                          <a:cs typeface="Times New Roman"/>
                        </a:rPr>
                        <a:t>University of Stavanger</a:t>
                      </a:r>
                      <a:endParaRPr lang="en-GB" sz="900" kern="1200" dirty="0">
                        <a:solidFill>
                          <a:schemeClr val="tx1"/>
                        </a:solidFill>
                        <a:effectLst/>
                        <a:latin typeface="Book Antiqua"/>
                        <a:ea typeface="Calibri"/>
                        <a:cs typeface="Times New Roman"/>
                      </a:endParaRPr>
                    </a:p>
                  </a:txBody>
                  <a:tcPr marL="61718" marR="6171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tx2">
                        <a:lumMod val="20000"/>
                        <a:lumOff val="80000"/>
                      </a:schemeClr>
                    </a:solidFill>
                  </a:tcPr>
                </a:tc>
              </a:tr>
              <a:tr h="150865">
                <a:tc>
                  <a:txBody>
                    <a:bodyPr/>
                    <a:lstStyle/>
                    <a:p>
                      <a:pPr algn="l">
                        <a:spcAft>
                          <a:spcPts val="0"/>
                        </a:spcAft>
                      </a:pPr>
                      <a:r>
                        <a:rPr lang="en-GB" sz="1000" dirty="0" smtClean="0">
                          <a:effectLst/>
                          <a:latin typeface="Book Antiqua"/>
                          <a:ea typeface="Calibri"/>
                          <a:cs typeface="Times New Roman"/>
                        </a:rPr>
                        <a:t>Portugal</a:t>
                      </a:r>
                      <a:endParaRPr lang="en-GB" sz="1000" dirty="0">
                        <a:effectLst/>
                        <a:latin typeface="Book Antiqua"/>
                        <a:ea typeface="Calibri"/>
                        <a:cs typeface="Times New Roman"/>
                      </a:endParaRPr>
                    </a:p>
                  </a:txBody>
                  <a:tcPr marL="61718" marR="6171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accent6">
                        <a:lumMod val="40000"/>
                        <a:lumOff val="60000"/>
                      </a:schemeClr>
                    </a:solidFill>
                  </a:tcPr>
                </a:tc>
                <a:tc>
                  <a:txBody>
                    <a:bodyPr/>
                    <a:lstStyle/>
                    <a:p>
                      <a:pPr algn="ctr">
                        <a:spcAft>
                          <a:spcPts val="0"/>
                        </a:spcAft>
                      </a:pPr>
                      <a:r>
                        <a:rPr lang="en-GB" sz="1000" dirty="0" smtClean="0">
                          <a:effectLst/>
                          <a:latin typeface="Book Antiqua"/>
                          <a:ea typeface="Calibri"/>
                          <a:cs typeface="Times New Roman"/>
                        </a:rPr>
                        <a:t>8</a:t>
                      </a:r>
                      <a:endParaRPr lang="en-GB" sz="1100" dirty="0">
                        <a:effectLst/>
                        <a:latin typeface="Book Antiqua"/>
                        <a:ea typeface="Calibri"/>
                        <a:cs typeface="Times New Roman"/>
                      </a:endParaRPr>
                    </a:p>
                  </a:txBody>
                  <a:tcPr marL="61718" marR="6171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accent6">
                        <a:lumMod val="40000"/>
                        <a:lumOff val="60000"/>
                      </a:schemeClr>
                    </a:solidFill>
                  </a:tcPr>
                </a:tc>
                <a:tc>
                  <a:txBody>
                    <a:bodyPr/>
                    <a:lstStyle/>
                    <a:p>
                      <a:pPr marL="92075" indent="-92075" algn="l" defTabSz="914400" rtl="0" eaLnBrk="1" latinLnBrk="0" hangingPunct="1">
                        <a:spcAft>
                          <a:spcPts val="0"/>
                        </a:spcAft>
                        <a:buFont typeface="Arial" panose="020B0604020202020204" pitchFamily="34" charset="0"/>
                        <a:buChar char="•"/>
                      </a:pPr>
                      <a:r>
                        <a:rPr lang="pt-BR" sz="900" kern="1200" dirty="0" smtClean="0">
                          <a:solidFill>
                            <a:schemeClr val="tx1"/>
                          </a:solidFill>
                          <a:effectLst/>
                          <a:latin typeface="Book Antiqua"/>
                          <a:ea typeface="Calibri"/>
                          <a:cs typeface="Times New Roman"/>
                        </a:rPr>
                        <a:t>Universidade de Lisboa, Instituto Superior Técnico (2)</a:t>
                      </a:r>
                    </a:p>
                    <a:p>
                      <a:pPr marL="92075" indent="-92075" algn="l" defTabSz="914400" rtl="0" eaLnBrk="1" latinLnBrk="0" hangingPunct="1">
                        <a:spcAft>
                          <a:spcPts val="0"/>
                        </a:spcAft>
                        <a:buFont typeface="Arial" panose="020B0604020202020204" pitchFamily="34" charset="0"/>
                        <a:buChar char="•"/>
                      </a:pPr>
                      <a:r>
                        <a:rPr lang="pt-BR" sz="900" kern="1200" dirty="0" smtClean="0">
                          <a:solidFill>
                            <a:schemeClr val="tx1"/>
                          </a:solidFill>
                          <a:effectLst/>
                          <a:latin typeface="Book Antiqua"/>
                          <a:ea typeface="Calibri"/>
                          <a:cs typeface="Times New Roman"/>
                        </a:rPr>
                        <a:t>Faculdade de Engenharia, Universidade do Porto (2)</a:t>
                      </a:r>
                    </a:p>
                    <a:p>
                      <a:pPr marL="92075" indent="-92075" algn="l" defTabSz="914400" rtl="0" eaLnBrk="1" latinLnBrk="0" hangingPunct="1">
                        <a:spcAft>
                          <a:spcPts val="0"/>
                        </a:spcAft>
                        <a:buFont typeface="Arial" panose="020B0604020202020204" pitchFamily="34" charset="0"/>
                        <a:buChar char="•"/>
                      </a:pPr>
                      <a:r>
                        <a:rPr lang="pt-BR" sz="900" kern="1200" dirty="0" smtClean="0">
                          <a:solidFill>
                            <a:schemeClr val="tx1"/>
                          </a:solidFill>
                          <a:effectLst/>
                          <a:latin typeface="Book Antiqua"/>
                          <a:ea typeface="Calibri"/>
                          <a:cs typeface="Times New Roman"/>
                        </a:rPr>
                        <a:t>Faculdade de Ciências e Tecnologia, Universidade de Coimbra (2)</a:t>
                      </a:r>
                    </a:p>
                    <a:p>
                      <a:pPr marL="92075" indent="-92075" algn="l" defTabSz="914400" rtl="0" eaLnBrk="1" latinLnBrk="0" hangingPunct="1">
                        <a:spcAft>
                          <a:spcPts val="0"/>
                        </a:spcAft>
                        <a:buFont typeface="Arial" panose="020B0604020202020204" pitchFamily="34" charset="0"/>
                        <a:buChar char="•"/>
                      </a:pPr>
                      <a:r>
                        <a:rPr lang="pt-BR" sz="900" kern="1200" dirty="0" smtClean="0">
                          <a:solidFill>
                            <a:schemeClr val="tx1"/>
                          </a:solidFill>
                          <a:effectLst/>
                          <a:latin typeface="Book Antiqua"/>
                          <a:ea typeface="Calibri"/>
                          <a:cs typeface="Times New Roman"/>
                        </a:rPr>
                        <a:t>Faculdade de Ciências e Tecnologia, Universidade Nova de Lisboa (2)</a:t>
                      </a:r>
                      <a:endParaRPr lang="en-GB" sz="900" kern="1200" dirty="0" smtClean="0">
                        <a:solidFill>
                          <a:schemeClr val="tx1"/>
                        </a:solidFill>
                        <a:effectLst/>
                        <a:latin typeface="Book Antiqua"/>
                        <a:ea typeface="Calibri"/>
                        <a:cs typeface="Times New Roman"/>
                      </a:endParaRPr>
                    </a:p>
                  </a:txBody>
                  <a:tcPr marL="61718" marR="6171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accent6">
                        <a:lumMod val="40000"/>
                        <a:lumOff val="60000"/>
                      </a:schemeClr>
                    </a:solidFill>
                  </a:tcPr>
                </a:tc>
              </a:tr>
              <a:tr h="150865">
                <a:tc>
                  <a:txBody>
                    <a:bodyPr/>
                    <a:lstStyle/>
                    <a:p>
                      <a:pPr algn="r">
                        <a:spcAft>
                          <a:spcPts val="0"/>
                        </a:spcAft>
                      </a:pPr>
                      <a:r>
                        <a:rPr lang="en-GB" sz="1100" b="1" dirty="0" smtClean="0">
                          <a:effectLst/>
                          <a:latin typeface="Book Antiqua"/>
                          <a:ea typeface="Calibri"/>
                          <a:cs typeface="Times New Roman"/>
                        </a:rPr>
                        <a:t>Total:</a:t>
                      </a:r>
                      <a:endParaRPr lang="en-GB" sz="1100" b="1" dirty="0">
                        <a:effectLst/>
                        <a:latin typeface="Book Antiqua"/>
                        <a:ea typeface="Calibri"/>
                        <a:cs typeface="Times New Roman"/>
                      </a:endParaRPr>
                    </a:p>
                  </a:txBody>
                  <a:tcPr marL="61718" marR="61718"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accent6">
                        <a:lumMod val="40000"/>
                        <a:lumOff val="60000"/>
                      </a:schemeClr>
                    </a:solidFill>
                  </a:tcPr>
                </a:tc>
                <a:tc>
                  <a:txBody>
                    <a:bodyPr/>
                    <a:lstStyle/>
                    <a:p>
                      <a:pPr algn="ctr">
                        <a:spcAft>
                          <a:spcPts val="0"/>
                        </a:spcAft>
                      </a:pPr>
                      <a:r>
                        <a:rPr lang="en-GB" sz="1100" b="1" dirty="0" smtClean="0">
                          <a:effectLst/>
                          <a:latin typeface="Book Antiqua"/>
                          <a:ea typeface="Calibri"/>
                          <a:cs typeface="Times New Roman"/>
                        </a:rPr>
                        <a:t>33</a:t>
                      </a:r>
                      <a:endParaRPr lang="en-GB" sz="1100" b="1" dirty="0">
                        <a:effectLst/>
                        <a:latin typeface="Book Antiqua"/>
                        <a:ea typeface="Calibri"/>
                        <a:cs typeface="Times New Roman"/>
                      </a:endParaRPr>
                    </a:p>
                  </a:txBody>
                  <a:tcPr marL="61718" marR="61718"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accent6">
                        <a:lumMod val="40000"/>
                        <a:lumOff val="60000"/>
                      </a:schemeClr>
                    </a:solidFill>
                  </a:tcPr>
                </a:tc>
                <a:tc>
                  <a:txBody>
                    <a:bodyPr/>
                    <a:lstStyle/>
                    <a:p>
                      <a:pPr algn="l">
                        <a:spcAft>
                          <a:spcPts val="0"/>
                        </a:spcAft>
                      </a:pPr>
                      <a:endParaRPr lang="en-GB" sz="1100" b="1" dirty="0">
                        <a:effectLst/>
                        <a:latin typeface="Book Antiqua"/>
                        <a:ea typeface="Calibri"/>
                        <a:cs typeface="Times New Roman"/>
                      </a:endParaRPr>
                    </a:p>
                  </a:txBody>
                  <a:tcPr marL="61718" marR="61718"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accent6">
                        <a:lumMod val="40000"/>
                        <a:lumOff val="60000"/>
                      </a:schemeClr>
                    </a:solidFill>
                  </a:tcPr>
                </a:tc>
              </a:tr>
            </a:tbl>
          </a:graphicData>
        </a:graphic>
      </p:graphicFrame>
      <p:sp>
        <p:nvSpPr>
          <p:cNvPr id="3" name="Textfeld 2"/>
          <p:cNvSpPr txBox="1"/>
          <p:nvPr/>
        </p:nvSpPr>
        <p:spPr>
          <a:xfrm>
            <a:off x="2666999" y="5638800"/>
            <a:ext cx="4337213" cy="646331"/>
          </a:xfrm>
          <a:prstGeom prst="rect">
            <a:avLst/>
          </a:prstGeom>
          <a:noFill/>
        </p:spPr>
        <p:txBody>
          <a:bodyPr wrap="none" rtlCol="0">
            <a:spAutoFit/>
          </a:bodyPr>
          <a:lstStyle/>
          <a:p>
            <a:r>
              <a:rPr lang="en-GB" dirty="0" smtClean="0"/>
              <a:t>46.7 </a:t>
            </a:r>
            <a:r>
              <a:rPr lang="en-GB" dirty="0"/>
              <a:t>M</a:t>
            </a:r>
            <a:r>
              <a:rPr lang="en-GB" dirty="0" smtClean="0"/>
              <a:t>io inhabitants</a:t>
            </a:r>
          </a:p>
          <a:p>
            <a:r>
              <a:rPr lang="en-GB" dirty="0" smtClean="0"/>
              <a:t>~</a:t>
            </a:r>
            <a:r>
              <a:rPr lang="en-GB" dirty="0" smtClean="0"/>
              <a:t>1.4 </a:t>
            </a:r>
            <a:r>
              <a:rPr lang="en-GB" dirty="0" smtClean="0"/>
              <a:t>Mio inhabitants per master programme</a:t>
            </a:r>
            <a:endParaRPr lang="en-GB" dirty="0"/>
          </a:p>
        </p:txBody>
      </p:sp>
    </p:spTree>
    <p:extLst>
      <p:ext uri="{BB962C8B-B14F-4D97-AF65-F5344CB8AC3E}">
        <p14:creationId xmlns:p14="http://schemas.microsoft.com/office/powerpoint/2010/main" val="34391848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762000"/>
            <a:ext cx="8229600" cy="838200"/>
          </a:xfrm>
        </p:spPr>
        <p:txBody>
          <a:bodyPr>
            <a:noAutofit/>
          </a:bodyPr>
          <a:lstStyle/>
          <a:p>
            <a:r>
              <a:rPr lang="en-GB" sz="2800" dirty="0" smtClean="0"/>
              <a:t>Overview of master curricula in WB partner HEI</a:t>
            </a:r>
            <a:endParaRPr lang="en-GB" sz="2800" dirty="0"/>
          </a:p>
        </p:txBody>
      </p:sp>
      <p:graphicFrame>
        <p:nvGraphicFramePr>
          <p:cNvPr id="9" name="Tabelle 8"/>
          <p:cNvGraphicFramePr>
            <a:graphicFrameLocks noGrp="1"/>
          </p:cNvGraphicFramePr>
          <p:nvPr>
            <p:extLst>
              <p:ext uri="{D42A27DB-BD31-4B8C-83A1-F6EECF244321}">
                <p14:modId xmlns:p14="http://schemas.microsoft.com/office/powerpoint/2010/main" val="3721479287"/>
              </p:ext>
            </p:extLst>
          </p:nvPr>
        </p:nvGraphicFramePr>
        <p:xfrm>
          <a:off x="609600" y="1783080"/>
          <a:ext cx="7868075" cy="1789113"/>
        </p:xfrm>
        <a:graphic>
          <a:graphicData uri="http://schemas.openxmlformats.org/drawingml/2006/table">
            <a:tbl>
              <a:tblPr firstRow="1" firstCol="1" bandRow="1"/>
              <a:tblGrid>
                <a:gridCol w="1771930"/>
                <a:gridCol w="1608705"/>
                <a:gridCol w="4487440"/>
              </a:tblGrid>
              <a:tr h="301731">
                <a:tc>
                  <a:txBody>
                    <a:bodyPr/>
                    <a:lstStyle/>
                    <a:p>
                      <a:pPr algn="ctr">
                        <a:spcAft>
                          <a:spcPts val="0"/>
                        </a:spcAft>
                      </a:pPr>
                      <a:r>
                        <a:rPr lang="en-GB" sz="1000" b="1" dirty="0" smtClean="0">
                          <a:effectLst/>
                          <a:latin typeface="Book Antiqua"/>
                          <a:ea typeface="Calibri"/>
                          <a:cs typeface="Times New Roman"/>
                        </a:rPr>
                        <a:t>Nation</a:t>
                      </a:r>
                      <a:endParaRPr lang="en-GB" sz="1100" dirty="0">
                        <a:effectLst/>
                        <a:latin typeface="Book Antiqua"/>
                        <a:ea typeface="Calibri"/>
                        <a:cs typeface="Times New Roman"/>
                      </a:endParaRPr>
                    </a:p>
                  </a:txBody>
                  <a:tcPr marL="61718" marR="61718"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c>
                  <a:txBody>
                    <a:bodyPr/>
                    <a:lstStyle/>
                    <a:p>
                      <a:pPr algn="ctr">
                        <a:spcAft>
                          <a:spcPts val="0"/>
                        </a:spcAft>
                      </a:pPr>
                      <a:r>
                        <a:rPr lang="en-GB" sz="1000" b="1" dirty="0" smtClean="0">
                          <a:effectLst/>
                          <a:latin typeface="Book Antiqua"/>
                          <a:ea typeface="Calibri"/>
                          <a:cs typeface="Times New Roman"/>
                        </a:rPr>
                        <a:t>Number of master´s degree programmes</a:t>
                      </a:r>
                      <a:endParaRPr lang="en-GB" sz="1100" dirty="0">
                        <a:effectLst/>
                        <a:latin typeface="Book Antiqua"/>
                        <a:ea typeface="Calibri"/>
                        <a:cs typeface="Times New Roman"/>
                      </a:endParaRPr>
                    </a:p>
                  </a:txBody>
                  <a:tcPr marL="61718" marR="61718"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c>
                  <a:txBody>
                    <a:bodyPr/>
                    <a:lstStyle/>
                    <a:p>
                      <a:pPr algn="ctr">
                        <a:spcAft>
                          <a:spcPts val="0"/>
                        </a:spcAft>
                      </a:pPr>
                      <a:r>
                        <a:rPr lang="en-GB" sz="1000" b="1" dirty="0" smtClean="0">
                          <a:effectLst/>
                          <a:latin typeface="Book Antiqua"/>
                          <a:ea typeface="Calibri"/>
                          <a:cs typeface="Times New Roman"/>
                        </a:rPr>
                        <a:t>Universities</a:t>
                      </a:r>
                      <a:endParaRPr lang="en-GB" sz="1100" dirty="0">
                        <a:effectLst/>
                        <a:latin typeface="Book Antiqua"/>
                        <a:ea typeface="Calibri"/>
                        <a:cs typeface="Times New Roman"/>
                      </a:endParaRPr>
                    </a:p>
                  </a:txBody>
                  <a:tcPr marL="61718" marR="61718"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r>
              <a:tr h="301731">
                <a:tc>
                  <a:txBody>
                    <a:bodyPr/>
                    <a:lstStyle/>
                    <a:p>
                      <a:pPr algn="l">
                        <a:spcAft>
                          <a:spcPts val="0"/>
                        </a:spcAft>
                      </a:pPr>
                      <a:r>
                        <a:rPr lang="en-GB" sz="1000" dirty="0" smtClean="0">
                          <a:effectLst/>
                          <a:latin typeface="Book Antiqua"/>
                          <a:ea typeface="Calibri"/>
                          <a:cs typeface="Times New Roman"/>
                        </a:rPr>
                        <a:t>Bosnia and Herzegovina</a:t>
                      </a:r>
                      <a:endParaRPr lang="en-GB" sz="1000" dirty="0">
                        <a:effectLst/>
                        <a:latin typeface="Book Antiqua"/>
                        <a:ea typeface="Calibri"/>
                        <a:cs typeface="Times New Roman"/>
                      </a:endParaRPr>
                    </a:p>
                  </a:txBody>
                  <a:tcPr marL="61718" marR="6171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accent3">
                        <a:lumMod val="40000"/>
                        <a:lumOff val="60000"/>
                      </a:schemeClr>
                    </a:solidFill>
                  </a:tcPr>
                </a:tc>
                <a:tc>
                  <a:txBody>
                    <a:bodyPr/>
                    <a:lstStyle/>
                    <a:p>
                      <a:pPr algn="ctr">
                        <a:spcAft>
                          <a:spcPts val="0"/>
                        </a:spcAft>
                      </a:pPr>
                      <a:r>
                        <a:rPr lang="en-GB" sz="1000" dirty="0" smtClean="0">
                          <a:effectLst/>
                          <a:latin typeface="Book Antiqua"/>
                          <a:ea typeface="Calibri"/>
                          <a:cs typeface="Times New Roman"/>
                        </a:rPr>
                        <a:t>2</a:t>
                      </a:r>
                      <a:endParaRPr lang="en-GB" sz="1100" dirty="0">
                        <a:effectLst/>
                        <a:latin typeface="Book Antiqua"/>
                        <a:ea typeface="Calibri"/>
                        <a:cs typeface="Times New Roman"/>
                      </a:endParaRPr>
                    </a:p>
                  </a:txBody>
                  <a:tcPr marL="61718" marR="6171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accent3">
                        <a:lumMod val="40000"/>
                        <a:lumOff val="60000"/>
                      </a:schemeClr>
                    </a:solidFill>
                  </a:tcPr>
                </a:tc>
                <a:tc>
                  <a:txBody>
                    <a:bodyPr/>
                    <a:lstStyle/>
                    <a:p>
                      <a:pPr marL="92075" indent="-92075" algn="l">
                        <a:spcAft>
                          <a:spcPts val="0"/>
                        </a:spcAft>
                        <a:buFont typeface="Arial" panose="020B0604020202020204" pitchFamily="34" charset="0"/>
                        <a:buChar char="•"/>
                      </a:pPr>
                      <a:r>
                        <a:rPr lang="en-GB" sz="900" dirty="0" smtClean="0">
                          <a:effectLst/>
                          <a:latin typeface="Book Antiqua"/>
                          <a:ea typeface="Calibri"/>
                          <a:cs typeface="Times New Roman"/>
                        </a:rPr>
                        <a:t>University</a:t>
                      </a:r>
                      <a:r>
                        <a:rPr lang="en-GB" sz="900" baseline="0" dirty="0" smtClean="0">
                          <a:effectLst/>
                          <a:latin typeface="Book Antiqua"/>
                          <a:ea typeface="Calibri"/>
                          <a:cs typeface="Times New Roman"/>
                        </a:rPr>
                        <a:t> of Mostar</a:t>
                      </a:r>
                    </a:p>
                    <a:p>
                      <a:pPr marL="92075" indent="-92075" algn="l">
                        <a:spcAft>
                          <a:spcPts val="0"/>
                        </a:spcAft>
                        <a:buFont typeface="Arial" panose="020B0604020202020204" pitchFamily="34" charset="0"/>
                        <a:buChar char="•"/>
                      </a:pPr>
                      <a:r>
                        <a:rPr lang="en-GB" sz="900" baseline="0" dirty="0" smtClean="0">
                          <a:effectLst/>
                          <a:latin typeface="Book Antiqua"/>
                          <a:ea typeface="Calibri"/>
                          <a:cs typeface="Times New Roman"/>
                        </a:rPr>
                        <a:t>University of Sarajevo</a:t>
                      </a:r>
                      <a:endParaRPr lang="en-GB" sz="900" dirty="0">
                        <a:effectLst/>
                        <a:latin typeface="Book Antiqua"/>
                        <a:ea typeface="Calibri"/>
                        <a:cs typeface="Times New Roman"/>
                      </a:endParaRPr>
                    </a:p>
                  </a:txBody>
                  <a:tcPr marL="61718" marR="6171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accent3">
                        <a:lumMod val="40000"/>
                        <a:lumOff val="60000"/>
                      </a:schemeClr>
                    </a:solidFill>
                  </a:tcPr>
                </a:tc>
              </a:tr>
              <a:tr h="301731">
                <a:tc>
                  <a:txBody>
                    <a:bodyPr/>
                    <a:lstStyle/>
                    <a:p>
                      <a:pPr algn="l">
                        <a:spcAft>
                          <a:spcPts val="0"/>
                        </a:spcAft>
                      </a:pPr>
                      <a:r>
                        <a:rPr lang="en-GB" sz="1000" dirty="0" smtClean="0">
                          <a:effectLst/>
                          <a:latin typeface="Book Antiqua"/>
                          <a:ea typeface="Calibri"/>
                          <a:cs typeface="Times New Roman"/>
                        </a:rPr>
                        <a:t>Kosovo*</a:t>
                      </a:r>
                      <a:endParaRPr lang="en-GB" sz="1000" dirty="0">
                        <a:effectLst/>
                        <a:latin typeface="Book Antiqua"/>
                        <a:ea typeface="Calibri"/>
                        <a:cs typeface="Times New Roman"/>
                      </a:endParaRPr>
                    </a:p>
                  </a:txBody>
                  <a:tcPr marL="61718" marR="6171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spcAft>
                          <a:spcPts val="0"/>
                        </a:spcAft>
                      </a:pPr>
                      <a:r>
                        <a:rPr lang="en-GB" sz="1100" dirty="0" smtClean="0">
                          <a:effectLst/>
                          <a:latin typeface="Book Antiqua"/>
                          <a:ea typeface="Calibri"/>
                          <a:cs typeface="Times New Roman"/>
                        </a:rPr>
                        <a:t>1</a:t>
                      </a:r>
                      <a:endParaRPr lang="en-GB" sz="1100" dirty="0">
                        <a:effectLst/>
                        <a:latin typeface="Book Antiqua"/>
                        <a:ea typeface="Calibri"/>
                        <a:cs typeface="Times New Roman"/>
                      </a:endParaRPr>
                    </a:p>
                  </a:txBody>
                  <a:tcPr marL="61718" marR="6171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92075" indent="-92075" algn="l" defTabSz="914400" rtl="0" eaLnBrk="1" latinLnBrk="0" hangingPunct="1">
                        <a:spcAft>
                          <a:spcPts val="0"/>
                        </a:spcAft>
                        <a:buFont typeface="Arial" panose="020B0604020202020204" pitchFamily="34" charset="0"/>
                        <a:buChar char="•"/>
                      </a:pPr>
                      <a:r>
                        <a:rPr lang="en-GB" sz="900" kern="1200" dirty="0" smtClean="0">
                          <a:solidFill>
                            <a:schemeClr val="tx1"/>
                          </a:solidFill>
                          <a:effectLst/>
                          <a:latin typeface="Book Antiqua"/>
                          <a:ea typeface="Calibri"/>
                          <a:cs typeface="Times New Roman"/>
                        </a:rPr>
                        <a:t>University of Pristina in </a:t>
                      </a:r>
                      <a:r>
                        <a:rPr lang="en-GB" sz="900" kern="1200" dirty="0" err="1" smtClean="0">
                          <a:solidFill>
                            <a:schemeClr val="tx1"/>
                          </a:solidFill>
                          <a:effectLst/>
                          <a:latin typeface="Book Antiqua"/>
                          <a:ea typeface="Calibri"/>
                          <a:cs typeface="Times New Roman"/>
                        </a:rPr>
                        <a:t>Kosovska</a:t>
                      </a:r>
                      <a:r>
                        <a:rPr lang="en-GB" sz="900" kern="1200" dirty="0" smtClean="0">
                          <a:solidFill>
                            <a:schemeClr val="tx1"/>
                          </a:solidFill>
                          <a:effectLst/>
                          <a:latin typeface="Book Antiqua"/>
                          <a:ea typeface="Calibri"/>
                          <a:cs typeface="Times New Roman"/>
                        </a:rPr>
                        <a:t> </a:t>
                      </a:r>
                      <a:r>
                        <a:rPr lang="en-GB" sz="900" kern="1200" dirty="0" err="1" smtClean="0">
                          <a:solidFill>
                            <a:schemeClr val="tx1"/>
                          </a:solidFill>
                          <a:effectLst/>
                          <a:latin typeface="Book Antiqua"/>
                          <a:ea typeface="Calibri"/>
                          <a:cs typeface="Times New Roman"/>
                        </a:rPr>
                        <a:t>Mitrovica</a:t>
                      </a:r>
                      <a:endParaRPr lang="en-GB" sz="900" kern="1200" dirty="0" smtClean="0">
                        <a:solidFill>
                          <a:schemeClr val="tx1"/>
                        </a:solidFill>
                        <a:effectLst/>
                        <a:latin typeface="Book Antiqua"/>
                        <a:ea typeface="Calibri"/>
                        <a:cs typeface="Times New Roman"/>
                      </a:endParaRPr>
                    </a:p>
                  </a:txBody>
                  <a:tcPr marL="61718" marR="6171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301731">
                <a:tc>
                  <a:txBody>
                    <a:bodyPr/>
                    <a:lstStyle/>
                    <a:p>
                      <a:pPr algn="l">
                        <a:spcAft>
                          <a:spcPts val="0"/>
                        </a:spcAft>
                      </a:pPr>
                      <a:r>
                        <a:rPr lang="en-GB" sz="1000" dirty="0" smtClean="0">
                          <a:effectLst/>
                          <a:latin typeface="Book Antiqua"/>
                          <a:ea typeface="Calibri"/>
                          <a:cs typeface="Times New Roman"/>
                        </a:rPr>
                        <a:t>Montenegro</a:t>
                      </a:r>
                      <a:endParaRPr lang="en-GB" sz="1000" dirty="0">
                        <a:effectLst/>
                        <a:latin typeface="Book Antiqua"/>
                        <a:ea typeface="Calibri"/>
                        <a:cs typeface="Times New Roman"/>
                      </a:endParaRPr>
                    </a:p>
                  </a:txBody>
                  <a:tcPr marL="61718" marR="6171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accent3">
                        <a:lumMod val="40000"/>
                        <a:lumOff val="60000"/>
                      </a:schemeClr>
                    </a:solidFill>
                  </a:tcPr>
                </a:tc>
                <a:tc>
                  <a:txBody>
                    <a:bodyPr/>
                    <a:lstStyle/>
                    <a:p>
                      <a:pPr algn="ctr">
                        <a:spcAft>
                          <a:spcPts val="0"/>
                        </a:spcAft>
                      </a:pPr>
                      <a:r>
                        <a:rPr lang="en-GB" sz="1000" dirty="0" smtClean="0">
                          <a:effectLst/>
                          <a:latin typeface="Book Antiqua"/>
                          <a:ea typeface="Calibri"/>
                          <a:cs typeface="Times New Roman"/>
                        </a:rPr>
                        <a:t>1</a:t>
                      </a:r>
                      <a:endParaRPr lang="en-GB" sz="1100" dirty="0">
                        <a:effectLst/>
                        <a:latin typeface="Book Antiqua"/>
                        <a:ea typeface="Calibri"/>
                        <a:cs typeface="Times New Roman"/>
                      </a:endParaRPr>
                    </a:p>
                  </a:txBody>
                  <a:tcPr marL="61718" marR="6171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accent3">
                        <a:lumMod val="40000"/>
                        <a:lumOff val="60000"/>
                      </a:schemeClr>
                    </a:solidFill>
                  </a:tcPr>
                </a:tc>
                <a:tc>
                  <a:txBody>
                    <a:bodyPr/>
                    <a:lstStyle/>
                    <a:p>
                      <a:pPr marL="92075" indent="-92075" algn="l" defTabSz="914400" rtl="0" eaLnBrk="1" latinLnBrk="0" hangingPunct="1">
                        <a:spcAft>
                          <a:spcPts val="0"/>
                        </a:spcAft>
                        <a:buFont typeface="Arial" panose="020B0604020202020204" pitchFamily="34" charset="0"/>
                        <a:buChar char="•"/>
                      </a:pPr>
                      <a:r>
                        <a:rPr lang="en-GB" sz="900" kern="1200" dirty="0" smtClean="0">
                          <a:solidFill>
                            <a:schemeClr val="tx1"/>
                          </a:solidFill>
                          <a:effectLst/>
                          <a:latin typeface="Book Antiqua"/>
                          <a:ea typeface="Calibri"/>
                          <a:cs typeface="Times New Roman"/>
                        </a:rPr>
                        <a:t>University of Montenegro</a:t>
                      </a:r>
                      <a:endParaRPr lang="en-GB" sz="900" kern="1200" dirty="0">
                        <a:solidFill>
                          <a:schemeClr val="tx1"/>
                        </a:solidFill>
                        <a:effectLst/>
                        <a:latin typeface="Book Antiqua"/>
                        <a:ea typeface="Calibri"/>
                        <a:cs typeface="Times New Roman"/>
                      </a:endParaRPr>
                    </a:p>
                  </a:txBody>
                  <a:tcPr marL="61718" marR="6171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accent3">
                        <a:lumMod val="40000"/>
                        <a:lumOff val="60000"/>
                      </a:schemeClr>
                    </a:solidFill>
                  </a:tcPr>
                </a:tc>
              </a:tr>
              <a:tr h="301731">
                <a:tc>
                  <a:txBody>
                    <a:bodyPr/>
                    <a:lstStyle/>
                    <a:p>
                      <a:pPr algn="l">
                        <a:spcAft>
                          <a:spcPts val="0"/>
                        </a:spcAft>
                      </a:pPr>
                      <a:r>
                        <a:rPr lang="en-GB" sz="1000" dirty="0" smtClean="0">
                          <a:effectLst/>
                          <a:latin typeface="Book Antiqua"/>
                          <a:ea typeface="Calibri"/>
                          <a:cs typeface="Times New Roman"/>
                        </a:rPr>
                        <a:t>Serbia</a:t>
                      </a:r>
                      <a:endParaRPr lang="en-GB" sz="1000" dirty="0">
                        <a:effectLst/>
                        <a:latin typeface="Book Antiqua"/>
                        <a:ea typeface="Calibri"/>
                        <a:cs typeface="Times New Roman"/>
                      </a:endParaRPr>
                    </a:p>
                  </a:txBody>
                  <a:tcPr marL="61718" marR="6171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spcAft>
                          <a:spcPts val="0"/>
                        </a:spcAft>
                      </a:pPr>
                      <a:r>
                        <a:rPr lang="en-GB" sz="1000" dirty="0" smtClean="0">
                          <a:effectLst/>
                          <a:latin typeface="Book Antiqua"/>
                          <a:ea typeface="Calibri"/>
                          <a:cs typeface="Times New Roman"/>
                        </a:rPr>
                        <a:t>3</a:t>
                      </a:r>
                      <a:endParaRPr lang="en-GB" sz="1100" dirty="0">
                        <a:effectLst/>
                        <a:latin typeface="Book Antiqua"/>
                        <a:ea typeface="Calibri"/>
                        <a:cs typeface="Times New Roman"/>
                      </a:endParaRPr>
                    </a:p>
                  </a:txBody>
                  <a:tcPr marL="61718" marR="6171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92075" indent="-92075" algn="l" defTabSz="914400" rtl="0" eaLnBrk="1" latinLnBrk="0" hangingPunct="1">
                        <a:spcAft>
                          <a:spcPts val="0"/>
                        </a:spcAft>
                        <a:buFont typeface="Arial" panose="020B0604020202020204" pitchFamily="34" charset="0"/>
                        <a:buChar char="•"/>
                      </a:pPr>
                      <a:r>
                        <a:rPr lang="en-GB" sz="900" kern="1200" dirty="0" smtClean="0">
                          <a:solidFill>
                            <a:schemeClr val="tx1"/>
                          </a:solidFill>
                          <a:effectLst/>
                          <a:latin typeface="Book Antiqua"/>
                          <a:ea typeface="Calibri"/>
                          <a:cs typeface="Times New Roman"/>
                        </a:rPr>
                        <a:t>University of Belgrade</a:t>
                      </a:r>
                    </a:p>
                    <a:p>
                      <a:pPr marL="92075" indent="-92075" algn="l" defTabSz="914400" rtl="0" eaLnBrk="1" latinLnBrk="0" hangingPunct="1">
                        <a:spcAft>
                          <a:spcPts val="0"/>
                        </a:spcAft>
                        <a:buFont typeface="Arial" panose="020B0604020202020204" pitchFamily="34" charset="0"/>
                        <a:buChar char="•"/>
                      </a:pPr>
                      <a:r>
                        <a:rPr lang="en-GB" sz="900" kern="1200" dirty="0" smtClean="0">
                          <a:solidFill>
                            <a:schemeClr val="tx1"/>
                          </a:solidFill>
                          <a:effectLst/>
                          <a:latin typeface="Book Antiqua"/>
                          <a:ea typeface="Calibri"/>
                          <a:cs typeface="Times New Roman"/>
                        </a:rPr>
                        <a:t>University of Nis</a:t>
                      </a:r>
                    </a:p>
                    <a:p>
                      <a:pPr marL="92075" indent="-92075" algn="l" defTabSz="914400" rtl="0" eaLnBrk="1" latinLnBrk="0" hangingPunct="1">
                        <a:spcAft>
                          <a:spcPts val="0"/>
                        </a:spcAft>
                        <a:buFont typeface="Arial" panose="020B0604020202020204" pitchFamily="34" charset="0"/>
                        <a:buChar char="•"/>
                      </a:pPr>
                      <a:r>
                        <a:rPr lang="en-GB" sz="900" kern="1200" dirty="0" smtClean="0">
                          <a:solidFill>
                            <a:schemeClr val="tx1"/>
                          </a:solidFill>
                          <a:effectLst/>
                          <a:latin typeface="Book Antiqua"/>
                          <a:ea typeface="Calibri"/>
                          <a:cs typeface="Times New Roman"/>
                        </a:rPr>
                        <a:t>University of Novi Sad</a:t>
                      </a:r>
                    </a:p>
                  </a:txBody>
                  <a:tcPr marL="61718" marR="6171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150865">
                <a:tc>
                  <a:txBody>
                    <a:bodyPr/>
                    <a:lstStyle/>
                    <a:p>
                      <a:pPr algn="r">
                        <a:spcAft>
                          <a:spcPts val="0"/>
                        </a:spcAft>
                      </a:pPr>
                      <a:r>
                        <a:rPr lang="en-GB" sz="1100" b="1" dirty="0" smtClean="0">
                          <a:effectLst/>
                          <a:latin typeface="Book Antiqua"/>
                          <a:ea typeface="Calibri"/>
                          <a:cs typeface="Times New Roman"/>
                        </a:rPr>
                        <a:t>Total:</a:t>
                      </a:r>
                      <a:endParaRPr lang="en-GB" sz="1100" b="1" dirty="0">
                        <a:effectLst/>
                        <a:latin typeface="Book Antiqua"/>
                        <a:ea typeface="Calibri"/>
                        <a:cs typeface="Times New Roman"/>
                      </a:endParaRPr>
                    </a:p>
                  </a:txBody>
                  <a:tcPr marL="61718" marR="61718"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accent6">
                        <a:lumMod val="40000"/>
                        <a:lumOff val="60000"/>
                      </a:schemeClr>
                    </a:solidFill>
                  </a:tcPr>
                </a:tc>
                <a:tc>
                  <a:txBody>
                    <a:bodyPr/>
                    <a:lstStyle/>
                    <a:p>
                      <a:pPr algn="ctr">
                        <a:spcAft>
                          <a:spcPts val="0"/>
                        </a:spcAft>
                      </a:pPr>
                      <a:r>
                        <a:rPr lang="en-GB" sz="1100" b="1" dirty="0" smtClean="0">
                          <a:effectLst/>
                          <a:latin typeface="Book Antiqua"/>
                          <a:ea typeface="Calibri"/>
                          <a:cs typeface="Times New Roman"/>
                        </a:rPr>
                        <a:t>7</a:t>
                      </a:r>
                      <a:endParaRPr lang="en-GB" sz="1100" b="1" dirty="0">
                        <a:effectLst/>
                        <a:latin typeface="Book Antiqua"/>
                        <a:ea typeface="Calibri"/>
                        <a:cs typeface="Times New Roman"/>
                      </a:endParaRPr>
                    </a:p>
                  </a:txBody>
                  <a:tcPr marL="61718" marR="61718"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accent6">
                        <a:lumMod val="40000"/>
                        <a:lumOff val="60000"/>
                      </a:schemeClr>
                    </a:solidFill>
                  </a:tcPr>
                </a:tc>
                <a:tc>
                  <a:txBody>
                    <a:bodyPr/>
                    <a:lstStyle/>
                    <a:p>
                      <a:pPr algn="l">
                        <a:spcAft>
                          <a:spcPts val="0"/>
                        </a:spcAft>
                      </a:pPr>
                      <a:endParaRPr lang="en-GB" sz="1100" b="1" dirty="0">
                        <a:effectLst/>
                        <a:latin typeface="Book Antiqua"/>
                        <a:ea typeface="Calibri"/>
                        <a:cs typeface="Times New Roman"/>
                      </a:endParaRPr>
                    </a:p>
                  </a:txBody>
                  <a:tcPr marL="61718" marR="61718"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accent6">
                        <a:lumMod val="40000"/>
                        <a:lumOff val="60000"/>
                      </a:schemeClr>
                    </a:solidFill>
                  </a:tcPr>
                </a:tc>
              </a:tr>
            </a:tbl>
          </a:graphicData>
        </a:graphic>
      </p:graphicFrame>
      <p:sp>
        <p:nvSpPr>
          <p:cNvPr id="5" name="Textfeld 4"/>
          <p:cNvSpPr txBox="1"/>
          <p:nvPr/>
        </p:nvSpPr>
        <p:spPr>
          <a:xfrm>
            <a:off x="2722867" y="3773269"/>
            <a:ext cx="4350037" cy="646331"/>
          </a:xfrm>
          <a:prstGeom prst="rect">
            <a:avLst/>
          </a:prstGeom>
          <a:noFill/>
        </p:spPr>
        <p:txBody>
          <a:bodyPr wrap="none" rtlCol="0">
            <a:spAutoFit/>
          </a:bodyPr>
          <a:lstStyle/>
          <a:p>
            <a:r>
              <a:rPr lang="en-GB" dirty="0" smtClean="0"/>
              <a:t>12.9 Mio inhabitants</a:t>
            </a:r>
          </a:p>
          <a:p>
            <a:r>
              <a:rPr lang="en-GB" dirty="0" smtClean="0"/>
              <a:t>~1.8 </a:t>
            </a:r>
            <a:r>
              <a:rPr lang="en-GB" dirty="0"/>
              <a:t>M</a:t>
            </a:r>
            <a:r>
              <a:rPr lang="en-GB" dirty="0" smtClean="0"/>
              <a:t>io inhabitants per master programme</a:t>
            </a:r>
            <a:endParaRPr lang="en-GB" dirty="0"/>
          </a:p>
        </p:txBody>
      </p:sp>
      <p:sp>
        <p:nvSpPr>
          <p:cNvPr id="4" name="Textfeld 3"/>
          <p:cNvSpPr txBox="1"/>
          <p:nvPr/>
        </p:nvSpPr>
        <p:spPr>
          <a:xfrm>
            <a:off x="-76200" y="4572000"/>
            <a:ext cx="9220200" cy="646331"/>
          </a:xfrm>
          <a:prstGeom prst="rect">
            <a:avLst/>
          </a:prstGeom>
          <a:noFill/>
        </p:spPr>
        <p:txBody>
          <a:bodyPr wrap="square" rtlCol="0">
            <a:spAutoFit/>
          </a:bodyPr>
          <a:lstStyle/>
          <a:p>
            <a:pPr algn="ctr"/>
            <a:r>
              <a:rPr lang="en-GB" dirty="0" smtClean="0"/>
              <a:t>No need for new master curricula,</a:t>
            </a:r>
          </a:p>
          <a:p>
            <a:pPr algn="ctr"/>
            <a:r>
              <a:rPr lang="en-GB" dirty="0" smtClean="0"/>
              <a:t>BUT (maybe) </a:t>
            </a:r>
            <a:r>
              <a:rPr lang="en-GB" u="sng" dirty="0" smtClean="0"/>
              <a:t>strengthening</a:t>
            </a:r>
            <a:r>
              <a:rPr lang="en-GB" dirty="0" smtClean="0"/>
              <a:t> of existing ones</a:t>
            </a:r>
            <a:endParaRPr lang="en-GB" dirty="0"/>
          </a:p>
        </p:txBody>
      </p:sp>
      <p:sp>
        <p:nvSpPr>
          <p:cNvPr id="7" name="Textfeld 6"/>
          <p:cNvSpPr txBox="1"/>
          <p:nvPr/>
        </p:nvSpPr>
        <p:spPr>
          <a:xfrm>
            <a:off x="0" y="5334000"/>
            <a:ext cx="9144000" cy="523220"/>
          </a:xfrm>
          <a:prstGeom prst="rect">
            <a:avLst/>
          </a:prstGeom>
          <a:noFill/>
        </p:spPr>
        <p:txBody>
          <a:bodyPr wrap="square" rtlCol="0">
            <a:spAutoFit/>
          </a:bodyPr>
          <a:lstStyle/>
          <a:p>
            <a:pPr algn="ctr"/>
            <a:r>
              <a:rPr lang="en-GB" sz="2800" dirty="0" smtClean="0">
                <a:sym typeface="Wingdings" panose="05000000000000000000" pitchFamily="2" charset="2"/>
              </a:rPr>
              <a:t> </a:t>
            </a:r>
            <a:r>
              <a:rPr lang="en-GB" sz="2800" b="1" i="1" dirty="0" smtClean="0">
                <a:sym typeface="Wingdings" panose="05000000000000000000" pitchFamily="2" charset="2"/>
              </a:rPr>
              <a:t>SWARM</a:t>
            </a:r>
            <a:endParaRPr lang="en-GB" sz="2800" b="1" i="1" dirty="0"/>
          </a:p>
        </p:txBody>
      </p:sp>
    </p:spTree>
    <p:extLst>
      <p:ext uri="{BB962C8B-B14F-4D97-AF65-F5344CB8AC3E}">
        <p14:creationId xmlns:p14="http://schemas.microsoft.com/office/powerpoint/2010/main" val="25974566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762000"/>
            <a:ext cx="8229600" cy="838200"/>
          </a:xfrm>
        </p:spPr>
        <p:txBody>
          <a:bodyPr>
            <a:noAutofit/>
          </a:bodyPr>
          <a:lstStyle/>
          <a:p>
            <a:r>
              <a:rPr lang="en-GB" sz="2800" dirty="0"/>
              <a:t>Comparative analysis </a:t>
            </a:r>
            <a:br>
              <a:rPr lang="en-GB" sz="2800" dirty="0"/>
            </a:br>
            <a:r>
              <a:rPr lang="en-GB" sz="2800" dirty="0"/>
              <a:t>of structure and model of EU/WB curricula</a:t>
            </a:r>
          </a:p>
        </p:txBody>
      </p:sp>
      <p:sp>
        <p:nvSpPr>
          <p:cNvPr id="8" name="Inhaltsplatzhalter 2"/>
          <p:cNvSpPr>
            <a:spLocks noGrp="1"/>
          </p:cNvSpPr>
          <p:nvPr>
            <p:ph idx="1"/>
          </p:nvPr>
        </p:nvSpPr>
        <p:spPr>
          <a:xfrm>
            <a:off x="457200" y="1828800"/>
            <a:ext cx="8229600" cy="4297363"/>
          </a:xfrm>
        </p:spPr>
        <p:txBody>
          <a:bodyPr>
            <a:normAutofit/>
          </a:bodyPr>
          <a:lstStyle/>
          <a:p>
            <a:r>
              <a:rPr lang="en-GB" sz="2400" dirty="0" smtClean="0"/>
              <a:t>Comparison is quite difficult </a:t>
            </a:r>
            <a:br>
              <a:rPr lang="en-GB" sz="2400" dirty="0" smtClean="0"/>
            </a:br>
            <a:r>
              <a:rPr lang="en-GB" sz="2400" dirty="0" smtClean="0">
                <a:sym typeface="Wingdings" panose="05000000000000000000" pitchFamily="2" charset="2"/>
              </a:rPr>
              <a:t> Different education systems</a:t>
            </a:r>
            <a:endParaRPr lang="en-GB" sz="2400" dirty="0">
              <a:sym typeface="Wingdings" panose="05000000000000000000" pitchFamily="2" charset="2"/>
            </a:endParaRPr>
          </a:p>
          <a:p>
            <a:pPr lvl="2"/>
            <a:r>
              <a:rPr lang="en-GB" sz="1600" dirty="0" smtClean="0">
                <a:sym typeface="Wingdings" panose="05000000000000000000" pitchFamily="2" charset="2"/>
              </a:rPr>
              <a:t>3 years Bachelor + 2 years Master</a:t>
            </a:r>
          </a:p>
          <a:p>
            <a:pPr lvl="2"/>
            <a:r>
              <a:rPr lang="en-GB" sz="1600" dirty="0" smtClean="0">
                <a:sym typeface="Wingdings" panose="05000000000000000000" pitchFamily="2" charset="2"/>
              </a:rPr>
              <a:t>4 year education + 1 year Master</a:t>
            </a:r>
          </a:p>
          <a:p>
            <a:pPr lvl="2"/>
            <a:r>
              <a:rPr lang="en-GB" sz="1600" dirty="0" smtClean="0">
                <a:sym typeface="Wingdings" panose="05000000000000000000" pitchFamily="2" charset="2"/>
              </a:rPr>
              <a:t>High schools</a:t>
            </a:r>
          </a:p>
          <a:p>
            <a:pPr lvl="2"/>
            <a:r>
              <a:rPr lang="en-GB" sz="1600" dirty="0" smtClean="0">
                <a:sym typeface="Wingdings" panose="05000000000000000000" pitchFamily="2" charset="2"/>
              </a:rPr>
              <a:t>Research colleges</a:t>
            </a:r>
          </a:p>
          <a:p>
            <a:pPr lvl="2"/>
            <a:r>
              <a:rPr lang="en-GB" sz="1600" dirty="0" smtClean="0">
                <a:sym typeface="Wingdings" panose="05000000000000000000" pitchFamily="2" charset="2"/>
              </a:rPr>
              <a:t>Etc.</a:t>
            </a:r>
          </a:p>
          <a:p>
            <a:pPr lvl="2"/>
            <a:endParaRPr lang="en-GB" sz="1600" dirty="0"/>
          </a:p>
          <a:p>
            <a:r>
              <a:rPr lang="en-GB" sz="2400" dirty="0" smtClean="0"/>
              <a:t>Same </a:t>
            </a:r>
            <a:r>
              <a:rPr lang="en-GB" sz="2400" dirty="0"/>
              <a:t>o</a:t>
            </a:r>
            <a:r>
              <a:rPr lang="en-GB" sz="2400" dirty="0" smtClean="0"/>
              <a:t>verall goal of educated </a:t>
            </a:r>
            <a:r>
              <a:rPr lang="en-GB" sz="2400" i="1" u="sng" dirty="0" smtClean="0"/>
              <a:t>Water Resources Managers</a:t>
            </a:r>
            <a:r>
              <a:rPr lang="en-GB" sz="2400" dirty="0" smtClean="0"/>
              <a:t/>
            </a:r>
            <a:br>
              <a:rPr lang="en-GB" sz="2400" dirty="0" smtClean="0"/>
            </a:br>
            <a:endParaRPr lang="en-GB" sz="2400" dirty="0" smtClean="0"/>
          </a:p>
        </p:txBody>
      </p:sp>
    </p:spTree>
    <p:extLst>
      <p:ext uri="{BB962C8B-B14F-4D97-AF65-F5344CB8AC3E}">
        <p14:creationId xmlns:p14="http://schemas.microsoft.com/office/powerpoint/2010/main" val="35418226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762000"/>
            <a:ext cx="8229600" cy="838200"/>
          </a:xfrm>
        </p:spPr>
        <p:txBody>
          <a:bodyPr>
            <a:noAutofit/>
          </a:bodyPr>
          <a:lstStyle/>
          <a:p>
            <a:r>
              <a:rPr lang="en-GB" sz="2800" dirty="0"/>
              <a:t>Definition of needs of existing study programmes</a:t>
            </a:r>
          </a:p>
        </p:txBody>
      </p:sp>
      <p:sp>
        <p:nvSpPr>
          <p:cNvPr id="8" name="Inhaltsplatzhalter 2"/>
          <p:cNvSpPr>
            <a:spLocks noGrp="1"/>
          </p:cNvSpPr>
          <p:nvPr>
            <p:ph idx="1"/>
          </p:nvPr>
        </p:nvSpPr>
        <p:spPr>
          <a:xfrm>
            <a:off x="457200" y="1676400"/>
            <a:ext cx="8229600" cy="4343400"/>
          </a:xfrm>
        </p:spPr>
        <p:txBody>
          <a:bodyPr>
            <a:normAutofit/>
          </a:bodyPr>
          <a:lstStyle/>
          <a:p>
            <a:r>
              <a:rPr lang="en-GB" sz="2400" dirty="0" smtClean="0"/>
              <a:t>Lack of water-related courses in curricula</a:t>
            </a:r>
          </a:p>
          <a:p>
            <a:r>
              <a:rPr lang="en-GB" sz="2400" dirty="0" smtClean="0"/>
              <a:t>Basic education (Bachelor) versus specialisation (Master)</a:t>
            </a:r>
            <a:br>
              <a:rPr lang="en-GB" sz="2400" dirty="0" smtClean="0"/>
            </a:br>
            <a:r>
              <a:rPr lang="en-GB" sz="2400" dirty="0" smtClean="0">
                <a:sym typeface="Wingdings" panose="05000000000000000000" pitchFamily="2" charset="2"/>
              </a:rPr>
              <a:t> increased offer of courses/modules </a:t>
            </a:r>
            <a:br>
              <a:rPr lang="en-GB" sz="2400" dirty="0" smtClean="0">
                <a:sym typeface="Wingdings" panose="05000000000000000000" pitchFamily="2" charset="2"/>
              </a:rPr>
            </a:br>
            <a:r>
              <a:rPr lang="en-GB" sz="1800" dirty="0" smtClean="0">
                <a:sym typeface="Wingdings" panose="05000000000000000000" pitchFamily="2" charset="2"/>
              </a:rPr>
              <a:t>    (e.g.: Project management for hydraulic engineering, sediment management,</a:t>
            </a:r>
            <a:br>
              <a:rPr lang="en-GB" sz="1800" dirty="0" smtClean="0">
                <a:sym typeface="Wingdings" panose="05000000000000000000" pitchFamily="2" charset="2"/>
              </a:rPr>
            </a:br>
            <a:r>
              <a:rPr lang="en-GB" sz="1800" dirty="0" smtClean="0">
                <a:sym typeface="Wingdings" panose="05000000000000000000" pitchFamily="2" charset="2"/>
              </a:rPr>
              <a:t>              consideration of aquatic ecology, etc.)</a:t>
            </a:r>
          </a:p>
          <a:p>
            <a:r>
              <a:rPr lang="en-GB" sz="2400" dirty="0" smtClean="0">
                <a:sym typeface="Wingdings" panose="05000000000000000000" pitchFamily="2" charset="2"/>
              </a:rPr>
              <a:t>Strengthening of practical and/or laboratory exercises</a:t>
            </a:r>
            <a:endParaRPr lang="en-GB" sz="2400" dirty="0">
              <a:sym typeface="Wingdings" panose="05000000000000000000" pitchFamily="2" charset="2"/>
            </a:endParaRPr>
          </a:p>
          <a:p>
            <a:r>
              <a:rPr lang="en-GB" sz="2400" smtClean="0">
                <a:sym typeface="Wingdings" panose="05000000000000000000" pitchFamily="2" charset="2"/>
              </a:rPr>
              <a:t>Improved education material</a:t>
            </a:r>
            <a:r>
              <a:rPr lang="en-GB" sz="2400" dirty="0" smtClean="0">
                <a:sym typeface="Wingdings" panose="05000000000000000000" pitchFamily="2" charset="2"/>
              </a:rPr>
              <a:t/>
            </a:r>
            <a:br>
              <a:rPr lang="en-GB" sz="2400" dirty="0" smtClean="0">
                <a:sym typeface="Wingdings" panose="05000000000000000000" pitchFamily="2" charset="2"/>
              </a:rPr>
            </a:br>
            <a:r>
              <a:rPr lang="en-GB" sz="1800" dirty="0" smtClean="0">
                <a:sym typeface="Wingdings" panose="05000000000000000000" pitchFamily="2" charset="2"/>
              </a:rPr>
              <a:t>(e.g.: Laboratory equipment, software, etc.)</a:t>
            </a:r>
            <a:endParaRPr lang="en-GB" sz="1800" dirty="0" smtClean="0"/>
          </a:p>
          <a:p>
            <a:pPr marL="0" indent="0">
              <a:buNone/>
            </a:pPr>
            <a:endParaRPr lang="en-GB" sz="2400" dirty="0" smtClean="0"/>
          </a:p>
          <a:p>
            <a:endParaRPr lang="en-GB" sz="1600" dirty="0"/>
          </a:p>
        </p:txBody>
      </p:sp>
      <p:sp>
        <p:nvSpPr>
          <p:cNvPr id="6" name="Textfeld 5"/>
          <p:cNvSpPr txBox="1"/>
          <p:nvPr/>
        </p:nvSpPr>
        <p:spPr>
          <a:xfrm>
            <a:off x="5943600" y="4221540"/>
            <a:ext cx="1326004" cy="1569660"/>
          </a:xfrm>
          <a:prstGeom prst="rect">
            <a:avLst/>
          </a:prstGeom>
          <a:noFill/>
        </p:spPr>
        <p:txBody>
          <a:bodyPr wrap="none" rtlCol="0">
            <a:spAutoFit/>
          </a:bodyPr>
          <a:lstStyle/>
          <a:p>
            <a:r>
              <a:rPr lang="de-AT" sz="9600" dirty="0" smtClean="0">
                <a:solidFill>
                  <a:srgbClr val="FF0000"/>
                </a:solidFill>
              </a:rPr>
              <a:t>??</a:t>
            </a:r>
            <a:endParaRPr lang="de-AT" sz="9600" dirty="0">
              <a:solidFill>
                <a:srgbClr val="FF0000"/>
              </a:solidFill>
            </a:endParaRPr>
          </a:p>
        </p:txBody>
      </p:sp>
    </p:spTree>
    <p:extLst>
      <p:ext uri="{BB962C8B-B14F-4D97-AF65-F5344CB8AC3E}">
        <p14:creationId xmlns:p14="http://schemas.microsoft.com/office/powerpoint/2010/main" val="35372236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dirty="0" err="1" smtClean="0"/>
              <a:t>Contact</a:t>
            </a:r>
            <a:r>
              <a:rPr lang="de-AT" dirty="0" smtClean="0"/>
              <a:t> </a:t>
            </a:r>
            <a:r>
              <a:rPr lang="de-AT" dirty="0" err="1" smtClean="0"/>
              <a:t>information</a:t>
            </a:r>
            <a:endParaRPr lang="de-AT" dirty="0"/>
          </a:p>
        </p:txBody>
      </p:sp>
      <p:sp>
        <p:nvSpPr>
          <p:cNvPr id="3" name="Inhaltsplatzhalter 2"/>
          <p:cNvSpPr>
            <a:spLocks noGrp="1"/>
          </p:cNvSpPr>
          <p:nvPr>
            <p:ph idx="1"/>
          </p:nvPr>
        </p:nvSpPr>
        <p:spPr/>
        <p:txBody>
          <a:bodyPr>
            <a:normAutofit fontScale="55000" lnSpcReduction="20000"/>
          </a:bodyPr>
          <a:lstStyle/>
          <a:p>
            <a:pPr marL="0" indent="0">
              <a:buNone/>
            </a:pPr>
            <a:r>
              <a:rPr lang="de-AT" dirty="0"/>
              <a:t>University </a:t>
            </a:r>
            <a:r>
              <a:rPr lang="de-AT" dirty="0" err="1"/>
              <a:t>of</a:t>
            </a:r>
            <a:r>
              <a:rPr lang="de-AT" dirty="0"/>
              <a:t> Natural Resources </a:t>
            </a:r>
            <a:r>
              <a:rPr lang="de-AT" dirty="0" err="1"/>
              <a:t>and</a:t>
            </a:r>
            <a:r>
              <a:rPr lang="de-AT" dirty="0"/>
              <a:t> Life </a:t>
            </a:r>
            <a:r>
              <a:rPr lang="de-AT" dirty="0" err="1"/>
              <a:t>Sciences</a:t>
            </a:r>
            <a:r>
              <a:rPr lang="de-AT" dirty="0"/>
              <a:t> Vienna (BOKU)</a:t>
            </a:r>
          </a:p>
          <a:p>
            <a:pPr marL="0" indent="0">
              <a:buNone/>
            </a:pPr>
            <a:r>
              <a:rPr lang="de-AT" dirty="0"/>
              <a:t>Department </a:t>
            </a:r>
            <a:r>
              <a:rPr lang="de-AT" dirty="0" err="1"/>
              <a:t>of</a:t>
            </a:r>
            <a:r>
              <a:rPr lang="de-AT" dirty="0"/>
              <a:t> </a:t>
            </a:r>
            <a:r>
              <a:rPr lang="de-AT" dirty="0" err="1"/>
              <a:t>Water</a:t>
            </a:r>
            <a:r>
              <a:rPr lang="de-AT" dirty="0"/>
              <a:t>, </a:t>
            </a:r>
            <a:r>
              <a:rPr lang="de-AT" dirty="0" err="1"/>
              <a:t>Atmosphere</a:t>
            </a:r>
            <a:r>
              <a:rPr lang="de-AT" dirty="0"/>
              <a:t> </a:t>
            </a:r>
            <a:r>
              <a:rPr lang="de-AT" dirty="0" err="1"/>
              <a:t>and</a:t>
            </a:r>
            <a:r>
              <a:rPr lang="de-AT" dirty="0"/>
              <a:t> Environment  (WAU)</a:t>
            </a:r>
          </a:p>
          <a:p>
            <a:pPr marL="0" indent="0">
              <a:buNone/>
            </a:pPr>
            <a:r>
              <a:rPr lang="de-AT" dirty="0"/>
              <a:t>Institute </a:t>
            </a:r>
            <a:r>
              <a:rPr lang="de-AT" dirty="0" err="1"/>
              <a:t>of</a:t>
            </a:r>
            <a:r>
              <a:rPr lang="de-AT" dirty="0"/>
              <a:t> </a:t>
            </a:r>
            <a:r>
              <a:rPr lang="de-AT" dirty="0" err="1" smtClean="0"/>
              <a:t>Hydraulic</a:t>
            </a:r>
            <a:r>
              <a:rPr lang="de-AT" dirty="0" smtClean="0"/>
              <a:t> Engineering </a:t>
            </a:r>
            <a:r>
              <a:rPr lang="de-AT" dirty="0" err="1" smtClean="0"/>
              <a:t>and</a:t>
            </a:r>
            <a:r>
              <a:rPr lang="de-AT" dirty="0" smtClean="0"/>
              <a:t> River Research (IWA)</a:t>
            </a:r>
            <a:endParaRPr lang="de-AT" dirty="0"/>
          </a:p>
          <a:p>
            <a:pPr marL="0" indent="0">
              <a:buNone/>
            </a:pPr>
            <a:endParaRPr lang="de-AT" dirty="0"/>
          </a:p>
          <a:p>
            <a:pPr marL="0" indent="0">
              <a:buNone/>
            </a:pPr>
            <a:r>
              <a:rPr lang="de-AT" dirty="0"/>
              <a:t>Find </a:t>
            </a:r>
            <a:r>
              <a:rPr lang="de-AT" dirty="0" err="1"/>
              <a:t>more</a:t>
            </a:r>
            <a:r>
              <a:rPr lang="de-AT" dirty="0"/>
              <a:t> </a:t>
            </a:r>
            <a:r>
              <a:rPr lang="de-AT" dirty="0" err="1"/>
              <a:t>about</a:t>
            </a:r>
            <a:r>
              <a:rPr lang="de-AT" dirty="0"/>
              <a:t> </a:t>
            </a:r>
            <a:r>
              <a:rPr lang="de-AT" dirty="0" err="1" smtClean="0"/>
              <a:t>us</a:t>
            </a:r>
            <a:r>
              <a:rPr lang="de-AT" dirty="0" smtClean="0"/>
              <a:t> </a:t>
            </a:r>
            <a:r>
              <a:rPr lang="de-AT" dirty="0"/>
              <a:t>in</a:t>
            </a:r>
          </a:p>
          <a:p>
            <a:pPr marL="0" indent="0">
              <a:buNone/>
            </a:pPr>
            <a:r>
              <a:rPr lang="de-AT" dirty="0">
                <a:hlinkClick r:id="rId2"/>
              </a:rPr>
              <a:t>http://</a:t>
            </a:r>
            <a:r>
              <a:rPr lang="de-AT" dirty="0" smtClean="0">
                <a:hlinkClick r:id="rId2"/>
              </a:rPr>
              <a:t>www.wau.boku.ac.at/en/</a:t>
            </a:r>
            <a:endParaRPr lang="de-AT" dirty="0" smtClean="0"/>
          </a:p>
          <a:p>
            <a:pPr marL="0" indent="0">
              <a:buNone/>
            </a:pPr>
            <a:endParaRPr lang="de-AT" dirty="0" smtClean="0"/>
          </a:p>
          <a:p>
            <a:pPr marL="0" indent="0">
              <a:buNone/>
            </a:pPr>
            <a:r>
              <a:rPr lang="de-AT" b="1" dirty="0"/>
              <a:t>Kurt Glock</a:t>
            </a:r>
          </a:p>
          <a:p>
            <a:pPr marL="0" indent="0">
              <a:buNone/>
            </a:pPr>
            <a:r>
              <a:rPr lang="de-AT" dirty="0"/>
              <a:t>Dipl.-Ing.</a:t>
            </a:r>
          </a:p>
          <a:p>
            <a:pPr marL="0" indent="0">
              <a:buNone/>
            </a:pPr>
            <a:r>
              <a:rPr lang="de-AT" dirty="0" err="1"/>
              <a:t>E-mail</a:t>
            </a:r>
            <a:r>
              <a:rPr lang="de-AT" dirty="0"/>
              <a:t>: </a:t>
            </a:r>
            <a:r>
              <a:rPr lang="de-AT" dirty="0">
                <a:hlinkClick r:id="rId3"/>
              </a:rPr>
              <a:t>kurt.glock@boku.ac.at</a:t>
            </a:r>
            <a:endParaRPr lang="de-AT" dirty="0"/>
          </a:p>
          <a:p>
            <a:pPr marL="0" indent="0">
              <a:buNone/>
            </a:pPr>
            <a:endParaRPr lang="de-AT" dirty="0"/>
          </a:p>
          <a:p>
            <a:pPr marL="0" indent="0">
              <a:buNone/>
            </a:pPr>
            <a:r>
              <a:rPr lang="de-AT" b="1" dirty="0" smtClean="0"/>
              <a:t>Michael </a:t>
            </a:r>
            <a:r>
              <a:rPr lang="de-AT" b="1" dirty="0"/>
              <a:t>Tritthart</a:t>
            </a:r>
          </a:p>
          <a:p>
            <a:pPr marL="0" indent="0">
              <a:buNone/>
            </a:pPr>
            <a:r>
              <a:rPr lang="de-AT" dirty="0"/>
              <a:t>Priv.-</a:t>
            </a:r>
            <a:r>
              <a:rPr lang="de-AT" dirty="0" err="1"/>
              <a:t>Doz</a:t>
            </a:r>
            <a:r>
              <a:rPr lang="de-AT" dirty="0"/>
              <a:t>. Dipl.-Ing. </a:t>
            </a:r>
            <a:r>
              <a:rPr lang="de-AT" dirty="0" err="1"/>
              <a:t>Dr.techn</a:t>
            </a:r>
            <a:r>
              <a:rPr lang="de-AT" dirty="0"/>
              <a:t>.</a:t>
            </a:r>
          </a:p>
          <a:p>
            <a:pPr marL="0" indent="0">
              <a:buNone/>
            </a:pPr>
            <a:r>
              <a:rPr lang="de-AT" dirty="0" err="1"/>
              <a:t>E-mail</a:t>
            </a:r>
            <a:r>
              <a:rPr lang="de-AT" dirty="0"/>
              <a:t>: </a:t>
            </a:r>
            <a:r>
              <a:rPr lang="de-AT" dirty="0" smtClean="0">
                <a:hlinkClick r:id="rId4"/>
              </a:rPr>
              <a:t>michael.tritthart@boku.ac.at</a:t>
            </a:r>
            <a:endParaRPr lang="de-AT" dirty="0" smtClean="0"/>
          </a:p>
          <a:p>
            <a:pPr marL="0" indent="0">
              <a:buNone/>
            </a:pPr>
            <a:endParaRPr lang="de-AT" dirty="0"/>
          </a:p>
          <a:p>
            <a:pPr marL="0" indent="0">
              <a:buNone/>
            </a:pPr>
            <a:endParaRPr lang="de-AT" dirty="0"/>
          </a:p>
          <a:p>
            <a:pPr marL="0" indent="0">
              <a:buNone/>
            </a:pPr>
            <a:endParaRPr lang="de-AT" dirty="0"/>
          </a:p>
        </p:txBody>
      </p:sp>
      <p:pic>
        <p:nvPicPr>
          <p:cNvPr id="4" name="Picture 5"/>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a:stretch/>
        </p:blipFill>
        <p:spPr bwMode="auto">
          <a:xfrm>
            <a:off x="6781799" y="1931670"/>
            <a:ext cx="631825" cy="6629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339999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541</Words>
  <Application>Microsoft Office PowerPoint</Application>
  <PresentationFormat>Bildschirmpräsentation (4:3)</PresentationFormat>
  <Paragraphs>118</Paragraphs>
  <Slides>7</Slides>
  <Notes>5</Notes>
  <HiddenSlides>0</HiddenSlides>
  <MMClips>0</MMClips>
  <ScaleCrop>false</ScaleCrop>
  <HeadingPairs>
    <vt:vector size="4" baseType="variant">
      <vt:variant>
        <vt:lpstr>Design</vt:lpstr>
      </vt:variant>
      <vt:variant>
        <vt:i4>1</vt:i4>
      </vt:variant>
      <vt:variant>
        <vt:lpstr>Folientitel</vt:lpstr>
      </vt:variant>
      <vt:variant>
        <vt:i4>7</vt:i4>
      </vt:variant>
    </vt:vector>
  </HeadingPairs>
  <TitlesOfParts>
    <vt:vector size="8" baseType="lpstr">
      <vt:lpstr>Office Theme</vt:lpstr>
      <vt:lpstr>PowerPoint-Präsentation</vt:lpstr>
      <vt:lpstr>1.3 Analysis of existing curricula related to WRM in both EU and WB partner countries</vt:lpstr>
      <vt:lpstr>Overview of master curricula in EU partner HEI</vt:lpstr>
      <vt:lpstr>Overview of master curricula in WB partner HEI</vt:lpstr>
      <vt:lpstr>Comparative analysis  of structure and model of EU/WB curricula</vt:lpstr>
      <vt:lpstr>Definition of needs of existing study programmes</vt:lpstr>
      <vt:lpstr>Contact information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Milan</dc:creator>
  <cp:lastModifiedBy>Kurt Glock</cp:lastModifiedBy>
  <cp:revision>78</cp:revision>
  <dcterms:created xsi:type="dcterms:W3CDTF">2006-08-16T00:00:00Z</dcterms:created>
  <dcterms:modified xsi:type="dcterms:W3CDTF">2019-05-08T05:51:36Z</dcterms:modified>
</cp:coreProperties>
</file>