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96" r:id="rId3"/>
    <p:sldId id="298" r:id="rId4"/>
    <p:sldId id="299" r:id="rId5"/>
    <p:sldId id="301" r:id="rId6"/>
    <p:sldId id="302" r:id="rId7"/>
    <p:sldId id="27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56" autoAdjust="0"/>
    <p:restoredTop sz="92205" autoAdjust="0"/>
  </p:normalViewPr>
  <p:slideViewPr>
    <p:cSldViewPr>
      <p:cViewPr>
        <p:scale>
          <a:sx n="150" d="100"/>
          <a:sy n="150" d="100"/>
        </p:scale>
        <p:origin x="-558" y="8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t>5/8/2019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t>‹Nr.›</a:t>
            </a:fld>
            <a:endParaRPr lang="en-US"/>
          </a:p>
        </p:txBody>
      </p:sp>
    </p:spTree>
    <p:extLst>
      <p:ext uri="{BB962C8B-B14F-4D97-AF65-F5344CB8AC3E}">
        <p14:creationId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t>1</a:t>
            </a:fld>
            <a:endParaRPr lang="en-US"/>
          </a:p>
        </p:txBody>
      </p:sp>
    </p:spTree>
    <p:extLst>
      <p:ext uri="{BB962C8B-B14F-4D97-AF65-F5344CB8AC3E}">
        <p14:creationId xmlns:p14="http://schemas.microsoft.com/office/powerpoint/2010/main" val="1141982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5AA46BEE-5574-412B-B498-3788E435FB52}" type="slidenum">
              <a:rPr lang="en-US" smtClean="0"/>
              <a:t>3</a:t>
            </a:fld>
            <a:endParaRPr lang="en-US"/>
          </a:p>
        </p:txBody>
      </p:sp>
    </p:spTree>
    <p:extLst>
      <p:ext uri="{BB962C8B-B14F-4D97-AF65-F5344CB8AC3E}">
        <p14:creationId xmlns:p14="http://schemas.microsoft.com/office/powerpoint/2010/main" val="1521621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5AA46BEE-5574-412B-B498-3788E435FB52}" type="slidenum">
              <a:rPr lang="en-US" smtClean="0"/>
              <a:t>4</a:t>
            </a:fld>
            <a:endParaRPr lang="en-US"/>
          </a:p>
        </p:txBody>
      </p:sp>
    </p:spTree>
    <p:extLst>
      <p:ext uri="{BB962C8B-B14F-4D97-AF65-F5344CB8AC3E}">
        <p14:creationId xmlns:p14="http://schemas.microsoft.com/office/powerpoint/2010/main" val="1521621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5AA46BEE-5574-412B-B498-3788E435FB52}" type="slidenum">
              <a:rPr lang="en-US" smtClean="0"/>
              <a:t>5</a:t>
            </a:fld>
            <a:endParaRPr lang="en-US"/>
          </a:p>
        </p:txBody>
      </p:sp>
    </p:spTree>
    <p:extLst>
      <p:ext uri="{BB962C8B-B14F-4D97-AF65-F5344CB8AC3E}">
        <p14:creationId xmlns:p14="http://schemas.microsoft.com/office/powerpoint/2010/main" val="1521621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5AA46BEE-5574-412B-B498-3788E435FB52}" type="slidenum">
              <a:rPr lang="en-US" smtClean="0"/>
              <a:t>6</a:t>
            </a:fld>
            <a:endParaRPr lang="en-US"/>
          </a:p>
        </p:txBody>
      </p:sp>
    </p:spTree>
    <p:extLst>
      <p:ext uri="{BB962C8B-B14F-4D97-AF65-F5344CB8AC3E}">
        <p14:creationId xmlns:p14="http://schemas.microsoft.com/office/powerpoint/2010/main" val="1521621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tiff"/><Relationship Id="rId1" Type="http://schemas.openxmlformats.org/officeDocument/2006/relationships/slideMaster" Target="../slideMasters/slideMaster1.xml"/><Relationship Id="rId4" Type="http://schemas.openxmlformats.org/officeDocument/2006/relationships/image" Target="../media/image3.tif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28800"/>
            <a:ext cx="8229600" cy="4297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1" y="104570"/>
            <a:ext cx="1743324" cy="423940"/>
          </a:xfrm>
          <a:prstGeom prst="rect">
            <a:avLst/>
          </a:prstGeom>
        </p:spPr>
      </p:pic>
      <p:pic>
        <p:nvPicPr>
          <p:cNvPr id="14"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21151370">
            <a:off x="15475" y="229266"/>
            <a:ext cx="3555698" cy="491177"/>
          </a:xfrm>
          <a:prstGeom prst="rect">
            <a:avLst/>
          </a:prstGeom>
        </p:spPr>
      </p:pic>
      <p:pic>
        <p:nvPicPr>
          <p:cNvPr id="15"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37053" y="103258"/>
            <a:ext cx="1675148" cy="425252"/>
          </a:xfrm>
          <a:prstGeom prst="rect">
            <a:avLst/>
          </a:prstGeom>
        </p:spPr>
      </p:pic>
      <p:sp>
        <p:nvSpPr>
          <p:cNvPr id="16" name="Flowchart: Process 10"/>
          <p:cNvSpPr/>
          <p:nvPr userDrawn="1"/>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7"/>
          <p:cNvSpPr/>
          <p:nvPr userDrawn="1"/>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8" name="Rectangle 9"/>
          <p:cNvSpPr/>
          <p:nvPr userDrawn="1"/>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kurt.glock@boku.ac.at" TargetMode="External"/><Relationship Id="rId2" Type="http://schemas.openxmlformats.org/officeDocument/2006/relationships/hyperlink" Target="http://www.wau.boku.ac.at/en/"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mailto:michael.tritthart@boku.ac.a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566862"/>
            <a:ext cx="6400800" cy="1404938"/>
          </a:xfrm>
        </p:spPr>
        <p:txBody>
          <a:bodyPr>
            <a:normAutofit fontScale="85000" lnSpcReduction="10000"/>
          </a:bodyPr>
          <a:lstStyle/>
          <a:p>
            <a:r>
              <a:rPr lang="en-GB"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Analysis of existing curricula related to WRM in both EU and WB partner countries </a:t>
            </a:r>
            <a:endParaRPr lang="en-GB"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a:p>
            <a:r>
              <a:rPr lang="en-GB"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WP1.3</a:t>
            </a:r>
            <a:endParaRPr lang="en-GB"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AT" sz="1800" dirty="0" smtClean="0">
                <a:solidFill>
                  <a:schemeClr val="accent1">
                    <a:lumMod val="75000"/>
                  </a:schemeClr>
                </a:solidFill>
                <a:latin typeface="Calibri Light" pitchFamily="34" charset="0"/>
                <a:cs typeface="Calibri Light" pitchFamily="34" charset="0"/>
              </a:rPr>
              <a:t>DI Kurt Glock</a:t>
            </a:r>
            <a:endParaRPr lang="sr-Latn-BA" sz="1800" dirty="0" smtClean="0">
              <a:solidFill>
                <a:schemeClr val="accent1">
                  <a:lumMod val="75000"/>
                </a:schemeClr>
              </a:solidFill>
              <a:latin typeface="Calibri Light" pitchFamily="34" charset="0"/>
              <a:cs typeface="Calibri Light" pitchFamily="34" charset="0"/>
            </a:endParaRPr>
          </a:p>
          <a:p>
            <a:r>
              <a:rPr lang="de-AT" sz="1800" dirty="0" smtClean="0">
                <a:solidFill>
                  <a:schemeClr val="accent1">
                    <a:lumMod val="75000"/>
                  </a:schemeClr>
                </a:solidFill>
                <a:latin typeface="Calibri Light" pitchFamily="34" charset="0"/>
                <a:cs typeface="Calibri Light" pitchFamily="34" charset="0"/>
              </a:rPr>
              <a:t>University </a:t>
            </a:r>
            <a:r>
              <a:rPr lang="de-AT" sz="1800" dirty="0" err="1" smtClean="0">
                <a:solidFill>
                  <a:schemeClr val="accent1">
                    <a:lumMod val="75000"/>
                  </a:schemeClr>
                </a:solidFill>
                <a:latin typeface="Calibri Light" pitchFamily="34" charset="0"/>
                <a:cs typeface="Calibri Light" pitchFamily="34" charset="0"/>
              </a:rPr>
              <a:t>of</a:t>
            </a:r>
            <a:r>
              <a:rPr lang="de-AT" sz="1800" dirty="0" smtClean="0">
                <a:solidFill>
                  <a:schemeClr val="accent1">
                    <a:lumMod val="75000"/>
                  </a:schemeClr>
                </a:solidFill>
                <a:latin typeface="Calibri Light" pitchFamily="34" charset="0"/>
                <a:cs typeface="Calibri Light" pitchFamily="34" charset="0"/>
              </a:rPr>
              <a:t> Natural Resources </a:t>
            </a:r>
            <a:r>
              <a:rPr lang="de-AT" sz="1800" dirty="0" err="1" smtClean="0">
                <a:solidFill>
                  <a:schemeClr val="accent1">
                    <a:lumMod val="75000"/>
                  </a:schemeClr>
                </a:solidFill>
                <a:latin typeface="Calibri Light" pitchFamily="34" charset="0"/>
                <a:cs typeface="Calibri Light" pitchFamily="34" charset="0"/>
              </a:rPr>
              <a:t>and</a:t>
            </a:r>
            <a:r>
              <a:rPr lang="de-AT" sz="1800" dirty="0" smtClean="0">
                <a:solidFill>
                  <a:schemeClr val="accent1">
                    <a:lumMod val="75000"/>
                  </a:schemeClr>
                </a:solidFill>
                <a:latin typeface="Calibri Light" pitchFamily="34" charset="0"/>
                <a:cs typeface="Calibri Light" pitchFamily="34" charset="0"/>
              </a:rPr>
              <a:t> Life </a:t>
            </a:r>
            <a:r>
              <a:rPr lang="de-AT" sz="1800" dirty="0" err="1" smtClean="0">
                <a:solidFill>
                  <a:schemeClr val="accent1">
                    <a:lumMod val="75000"/>
                  </a:schemeClr>
                </a:solidFill>
                <a:latin typeface="Calibri Light" pitchFamily="34" charset="0"/>
                <a:cs typeface="Calibri Light" pitchFamily="34" charset="0"/>
              </a:rPr>
              <a:t>Sciences</a:t>
            </a:r>
            <a:r>
              <a:rPr lang="de-AT" sz="1800" dirty="0">
                <a:solidFill>
                  <a:schemeClr val="accent1">
                    <a:lumMod val="75000"/>
                  </a:schemeClr>
                </a:solidFill>
                <a:latin typeface="Calibri Light" pitchFamily="34" charset="0"/>
                <a:cs typeface="Calibri Light" pitchFamily="34" charset="0"/>
              </a:rPr>
              <a:t> </a:t>
            </a:r>
            <a:r>
              <a:rPr lang="de-AT" sz="1800" dirty="0" smtClean="0">
                <a:solidFill>
                  <a:schemeClr val="accent1">
                    <a:lumMod val="75000"/>
                  </a:schemeClr>
                </a:solidFill>
                <a:latin typeface="Calibri Light" pitchFamily="34" charset="0"/>
                <a:cs typeface="Calibri Light" pitchFamily="34" charset="0"/>
              </a:rPr>
              <a:t>BOKU, Vienna</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AT" sz="1800" dirty="0" smtClean="0">
                <a:solidFill>
                  <a:schemeClr val="accent1">
                    <a:lumMod val="75000"/>
                  </a:schemeClr>
                </a:solidFill>
                <a:latin typeface="Calibri Light" pitchFamily="34" charset="0"/>
                <a:cs typeface="Calibri Light" pitchFamily="34" charset="0"/>
              </a:rPr>
              <a:t>Meeting </a:t>
            </a:r>
            <a:r>
              <a:rPr lang="sr-Latn-BA" sz="1800" dirty="0" smtClean="0">
                <a:solidFill>
                  <a:schemeClr val="accent1">
                    <a:lumMod val="75000"/>
                  </a:schemeClr>
                </a:solidFill>
                <a:latin typeface="Calibri Light" pitchFamily="34" charset="0"/>
                <a:cs typeface="Calibri Light" pitchFamily="34" charset="0"/>
              </a:rPr>
              <a:t>/ </a:t>
            </a:r>
            <a:r>
              <a:rPr lang="de-AT" sz="1800" dirty="0">
                <a:solidFill>
                  <a:schemeClr val="accent1">
                    <a:lumMod val="75000"/>
                  </a:schemeClr>
                </a:solidFill>
                <a:latin typeface="Calibri Light" pitchFamily="34" charset="0"/>
                <a:cs typeface="Calibri Light" pitchFamily="34" charset="0"/>
              </a:rPr>
              <a:t>9</a:t>
            </a:r>
            <a:r>
              <a:rPr lang="de-AT" sz="1800" baseline="30000" dirty="0" smtClean="0">
                <a:solidFill>
                  <a:schemeClr val="accent1">
                    <a:lumMod val="75000"/>
                  </a:schemeClr>
                </a:solidFill>
                <a:latin typeface="Calibri Light" pitchFamily="34" charset="0"/>
                <a:cs typeface="Calibri Light" pitchFamily="34" charset="0"/>
              </a:rPr>
              <a:t>th</a:t>
            </a:r>
            <a:r>
              <a:rPr lang="de-AT" sz="1800" dirty="0" smtClean="0">
                <a:solidFill>
                  <a:schemeClr val="accent1">
                    <a:lumMod val="75000"/>
                  </a:schemeClr>
                </a:solidFill>
                <a:latin typeface="Calibri Light" pitchFamily="34" charset="0"/>
                <a:cs typeface="Calibri Light" pitchFamily="34" charset="0"/>
              </a:rPr>
              <a:t> May 2019</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GB" sz="2800" dirty="0"/>
              <a:t>1.3 </a:t>
            </a:r>
            <a:r>
              <a:rPr lang="en-GB" sz="2800" dirty="0" smtClean="0"/>
              <a:t>Analysis </a:t>
            </a:r>
            <a:r>
              <a:rPr lang="en-GB" sz="2800" dirty="0"/>
              <a:t>of existing curricula related to WRM in both EU and WB partner countries</a:t>
            </a:r>
          </a:p>
        </p:txBody>
      </p:sp>
      <p:sp>
        <p:nvSpPr>
          <p:cNvPr id="3" name="Inhaltsplatzhalter 2"/>
          <p:cNvSpPr>
            <a:spLocks noGrp="1"/>
          </p:cNvSpPr>
          <p:nvPr>
            <p:ph idx="1"/>
          </p:nvPr>
        </p:nvSpPr>
        <p:spPr/>
        <p:txBody>
          <a:bodyPr>
            <a:normAutofit/>
          </a:bodyPr>
          <a:lstStyle/>
          <a:p>
            <a:r>
              <a:rPr lang="en-GB" sz="2400" dirty="0" smtClean="0"/>
              <a:t>Comparative analysis </a:t>
            </a:r>
            <a:br>
              <a:rPr lang="en-GB" sz="2400" dirty="0" smtClean="0"/>
            </a:br>
            <a:r>
              <a:rPr lang="en-GB" sz="2400" dirty="0" smtClean="0"/>
              <a:t>of structure and model of EU/WB curricula</a:t>
            </a:r>
            <a:endParaRPr lang="en-GB" sz="2400" dirty="0"/>
          </a:p>
          <a:p>
            <a:r>
              <a:rPr lang="en-GB" sz="2400" dirty="0" smtClean="0"/>
              <a:t>Definition of needs </a:t>
            </a:r>
            <a:br>
              <a:rPr lang="en-GB" sz="2400" dirty="0" smtClean="0"/>
            </a:br>
            <a:r>
              <a:rPr lang="en-GB" sz="2400" dirty="0" smtClean="0"/>
              <a:t>of existing study programmes</a:t>
            </a:r>
          </a:p>
          <a:p>
            <a:r>
              <a:rPr lang="en-GB" sz="2400" dirty="0" smtClean="0"/>
              <a:t>List of EU curricula </a:t>
            </a:r>
            <a:br>
              <a:rPr lang="en-GB" sz="2400" dirty="0" smtClean="0"/>
            </a:br>
            <a:r>
              <a:rPr lang="en-GB" sz="2400" dirty="0" smtClean="0"/>
              <a:t>(Catalogue of Courses)</a:t>
            </a:r>
            <a:br>
              <a:rPr lang="en-GB" sz="2400" dirty="0" smtClean="0"/>
            </a:br>
            <a:r>
              <a:rPr lang="en-GB" sz="2400" dirty="0" smtClean="0"/>
              <a:t>including teaching methods </a:t>
            </a:r>
            <a:br>
              <a:rPr lang="en-GB" sz="2400" dirty="0" smtClean="0"/>
            </a:br>
            <a:r>
              <a:rPr lang="en-GB" sz="2400" dirty="0" smtClean="0"/>
              <a:t>and laboratory equipment</a:t>
            </a: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52864">
            <a:off x="6105363" y="2407776"/>
            <a:ext cx="2212314" cy="3150423"/>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Textfeld 20"/>
          <p:cNvSpPr txBox="1"/>
          <p:nvPr/>
        </p:nvSpPr>
        <p:spPr>
          <a:xfrm rot="519485">
            <a:off x="5819377" y="5455878"/>
            <a:ext cx="949299" cy="246221"/>
          </a:xfrm>
          <a:prstGeom prst="rect">
            <a:avLst/>
          </a:prstGeom>
          <a:noFill/>
        </p:spPr>
        <p:txBody>
          <a:bodyPr wrap="none" rtlCol="0">
            <a:spAutoFit/>
          </a:bodyPr>
          <a:lstStyle/>
          <a:p>
            <a:r>
              <a:rPr lang="de-AT" sz="1000" dirty="0" smtClean="0"/>
              <a:t>© BOKU, 2018</a:t>
            </a:r>
            <a:endParaRPr lang="de-AT" sz="1000" dirty="0"/>
          </a:p>
        </p:txBody>
      </p:sp>
    </p:spTree>
    <p:extLst>
      <p:ext uri="{BB962C8B-B14F-4D97-AF65-F5344CB8AC3E}">
        <p14:creationId xmlns:p14="http://schemas.microsoft.com/office/powerpoint/2010/main" val="4248815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62000"/>
            <a:ext cx="8229600" cy="838200"/>
          </a:xfrm>
        </p:spPr>
        <p:txBody>
          <a:bodyPr>
            <a:noAutofit/>
          </a:bodyPr>
          <a:lstStyle/>
          <a:p>
            <a:r>
              <a:rPr lang="en-GB" sz="2800" dirty="0" smtClean="0"/>
              <a:t>Overview of master curricula in EU partner HEI</a:t>
            </a:r>
            <a:endParaRPr lang="en-GB" sz="2800" dirty="0"/>
          </a:p>
        </p:txBody>
      </p:sp>
      <p:graphicFrame>
        <p:nvGraphicFramePr>
          <p:cNvPr id="9" name="Tabelle 8"/>
          <p:cNvGraphicFramePr>
            <a:graphicFrameLocks noGrp="1"/>
          </p:cNvGraphicFramePr>
          <p:nvPr>
            <p:extLst>
              <p:ext uri="{D42A27DB-BD31-4B8C-83A1-F6EECF244321}">
                <p14:modId xmlns:p14="http://schemas.microsoft.com/office/powerpoint/2010/main" val="2520271264"/>
              </p:ext>
            </p:extLst>
          </p:nvPr>
        </p:nvGraphicFramePr>
        <p:xfrm>
          <a:off x="609600" y="1447800"/>
          <a:ext cx="7868075" cy="4175760"/>
        </p:xfrm>
        <a:graphic>
          <a:graphicData uri="http://schemas.openxmlformats.org/drawingml/2006/table">
            <a:tbl>
              <a:tblPr firstRow="1" firstCol="1" bandRow="1"/>
              <a:tblGrid>
                <a:gridCol w="1771930"/>
                <a:gridCol w="1608705"/>
                <a:gridCol w="4487440"/>
              </a:tblGrid>
              <a:tr h="301731">
                <a:tc>
                  <a:txBody>
                    <a:bodyPr/>
                    <a:lstStyle/>
                    <a:p>
                      <a:pPr algn="ctr">
                        <a:spcAft>
                          <a:spcPts val="0"/>
                        </a:spcAft>
                      </a:pPr>
                      <a:r>
                        <a:rPr lang="en-GB" sz="1000" b="1" dirty="0" smtClean="0">
                          <a:effectLst/>
                          <a:latin typeface="Book Antiqua"/>
                          <a:ea typeface="Calibri"/>
                          <a:cs typeface="Times New Roman"/>
                        </a:rPr>
                        <a:t>Nation</a:t>
                      </a:r>
                      <a:endParaRPr lang="en-GB" sz="1100" dirty="0">
                        <a:effectLst/>
                        <a:latin typeface="Book Antiqua"/>
                        <a:ea typeface="Calibri"/>
                        <a:cs typeface="Times New Roman"/>
                      </a:endParaRPr>
                    </a:p>
                  </a:txBody>
                  <a:tcPr marL="61718" marR="6171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a:spcAft>
                          <a:spcPts val="0"/>
                        </a:spcAft>
                      </a:pPr>
                      <a:r>
                        <a:rPr lang="en-GB" sz="1000" b="1" dirty="0" smtClean="0">
                          <a:effectLst/>
                          <a:latin typeface="Book Antiqua"/>
                          <a:ea typeface="Calibri"/>
                          <a:cs typeface="Times New Roman"/>
                        </a:rPr>
                        <a:t>Number of master´s degree programmes</a:t>
                      </a:r>
                      <a:endParaRPr lang="en-GB" sz="1100" dirty="0">
                        <a:effectLst/>
                        <a:latin typeface="Book Antiqua"/>
                        <a:ea typeface="Calibri"/>
                        <a:cs typeface="Times New Roman"/>
                      </a:endParaRPr>
                    </a:p>
                  </a:txBody>
                  <a:tcPr marL="61718" marR="6171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a:spcAft>
                          <a:spcPts val="0"/>
                        </a:spcAft>
                      </a:pPr>
                      <a:r>
                        <a:rPr lang="en-GB" sz="1000" b="1" dirty="0" smtClean="0">
                          <a:effectLst/>
                          <a:latin typeface="Book Antiqua"/>
                          <a:ea typeface="Calibri"/>
                          <a:cs typeface="Times New Roman"/>
                        </a:rPr>
                        <a:t>Universities</a:t>
                      </a:r>
                      <a:endParaRPr lang="en-GB" sz="1100" dirty="0">
                        <a:effectLst/>
                        <a:latin typeface="Book Antiqua"/>
                        <a:ea typeface="Calibri"/>
                        <a:cs typeface="Times New Roman"/>
                      </a:endParaRPr>
                    </a:p>
                  </a:txBody>
                  <a:tcPr marL="61718" marR="6171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r>
              <a:tr h="301731">
                <a:tc>
                  <a:txBody>
                    <a:bodyPr/>
                    <a:lstStyle/>
                    <a:p>
                      <a:pPr algn="l">
                        <a:spcAft>
                          <a:spcPts val="0"/>
                        </a:spcAft>
                      </a:pPr>
                      <a:r>
                        <a:rPr lang="en-GB" sz="1000" dirty="0" smtClean="0">
                          <a:effectLst/>
                          <a:latin typeface="Book Antiqua"/>
                          <a:ea typeface="Calibri"/>
                          <a:cs typeface="Times New Roman"/>
                        </a:rPr>
                        <a:t>Austria</a:t>
                      </a:r>
                      <a:endParaRPr lang="en-GB" sz="10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GB" sz="1000" dirty="0" smtClean="0">
                          <a:effectLst/>
                          <a:latin typeface="Book Antiqua"/>
                          <a:ea typeface="Calibri"/>
                          <a:cs typeface="Times New Roman"/>
                        </a:rPr>
                        <a:t>5</a:t>
                      </a:r>
                      <a:endParaRPr lang="en-GB" sz="11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marL="92075" indent="-92075" algn="l">
                        <a:spcAft>
                          <a:spcPts val="0"/>
                        </a:spcAft>
                        <a:buFont typeface="Arial" panose="020B0604020202020204" pitchFamily="34" charset="0"/>
                        <a:buChar char="•"/>
                      </a:pPr>
                      <a:r>
                        <a:rPr lang="en-GB" sz="900" dirty="0" smtClean="0">
                          <a:effectLst/>
                          <a:latin typeface="Book Antiqua"/>
                          <a:ea typeface="Calibri"/>
                          <a:cs typeface="Times New Roman"/>
                        </a:rPr>
                        <a:t>University of Natural Resources and Life Sciences</a:t>
                      </a:r>
                      <a:r>
                        <a:rPr lang="en-GB" sz="900" baseline="0" dirty="0" smtClean="0">
                          <a:effectLst/>
                          <a:latin typeface="Book Antiqua"/>
                          <a:ea typeface="Calibri"/>
                          <a:cs typeface="Times New Roman"/>
                        </a:rPr>
                        <a:t> Vienna, BOKU (2)</a:t>
                      </a:r>
                    </a:p>
                    <a:p>
                      <a:pPr marL="92075" indent="-92075" algn="l">
                        <a:spcAft>
                          <a:spcPts val="0"/>
                        </a:spcAft>
                        <a:buFont typeface="Arial" panose="020B0604020202020204" pitchFamily="34" charset="0"/>
                        <a:buChar char="•"/>
                      </a:pPr>
                      <a:r>
                        <a:rPr lang="en-GB" sz="900" baseline="0" dirty="0" smtClean="0">
                          <a:effectLst/>
                          <a:latin typeface="Book Antiqua"/>
                          <a:ea typeface="Calibri"/>
                          <a:cs typeface="Times New Roman"/>
                        </a:rPr>
                        <a:t>Graz University of Technology, TU Graz</a:t>
                      </a:r>
                    </a:p>
                    <a:p>
                      <a:pPr marL="92075" indent="-92075" algn="l">
                        <a:spcAft>
                          <a:spcPts val="0"/>
                        </a:spcAft>
                        <a:buFont typeface="Arial" panose="020B0604020202020204" pitchFamily="34" charset="0"/>
                        <a:buChar char="•"/>
                      </a:pPr>
                      <a:r>
                        <a:rPr lang="en-GB" sz="900" baseline="0" dirty="0" smtClean="0">
                          <a:effectLst/>
                          <a:latin typeface="Book Antiqua"/>
                          <a:ea typeface="Calibri"/>
                          <a:cs typeface="Times New Roman"/>
                        </a:rPr>
                        <a:t>Vienna University of Technology, TU Wien</a:t>
                      </a:r>
                    </a:p>
                    <a:p>
                      <a:pPr marL="92075" indent="-92075" algn="l">
                        <a:spcAft>
                          <a:spcPts val="0"/>
                        </a:spcAft>
                        <a:buFont typeface="Arial" panose="020B0604020202020204" pitchFamily="34" charset="0"/>
                        <a:buChar char="•"/>
                      </a:pPr>
                      <a:r>
                        <a:rPr lang="en-GB" sz="900" baseline="0" dirty="0" smtClean="0">
                          <a:effectLst/>
                          <a:latin typeface="Book Antiqua"/>
                          <a:ea typeface="Calibri"/>
                          <a:cs typeface="Times New Roman"/>
                        </a:rPr>
                        <a:t>University of Innsbruck, UIBK</a:t>
                      </a:r>
                      <a:endParaRPr lang="en-GB" sz="9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r>
              <a:tr h="301731">
                <a:tc>
                  <a:txBody>
                    <a:bodyPr/>
                    <a:lstStyle/>
                    <a:p>
                      <a:pPr algn="l">
                        <a:spcAft>
                          <a:spcPts val="0"/>
                        </a:spcAft>
                      </a:pPr>
                      <a:r>
                        <a:rPr lang="en-GB" sz="1000" dirty="0" smtClean="0">
                          <a:effectLst/>
                          <a:latin typeface="Book Antiqua"/>
                          <a:ea typeface="Calibri"/>
                          <a:cs typeface="Times New Roman"/>
                        </a:rPr>
                        <a:t>Bulgaria</a:t>
                      </a:r>
                      <a:endParaRPr lang="en-GB" sz="10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spcAft>
                          <a:spcPts val="0"/>
                        </a:spcAft>
                      </a:pPr>
                      <a:r>
                        <a:rPr lang="en-GB" sz="1000" dirty="0" smtClean="0">
                          <a:effectLst/>
                          <a:latin typeface="Book Antiqua"/>
                          <a:ea typeface="Calibri"/>
                          <a:cs typeface="Times New Roman"/>
                        </a:rPr>
                        <a:t>6</a:t>
                      </a:r>
                      <a:endParaRPr lang="en-GB" sz="11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Architecture, Civil Engineering and Geodesy, Sofia (4)</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Varna Free University “</a:t>
                      </a:r>
                      <a:r>
                        <a:rPr lang="en-GB" sz="900" kern="1200" dirty="0" err="1" smtClean="0">
                          <a:solidFill>
                            <a:schemeClr val="tx1"/>
                          </a:solidFill>
                          <a:effectLst/>
                          <a:latin typeface="Book Antiqua"/>
                          <a:ea typeface="Calibri"/>
                          <a:cs typeface="Times New Roman"/>
                        </a:rPr>
                        <a:t>Chernorizets</a:t>
                      </a:r>
                      <a:r>
                        <a:rPr lang="en-GB" sz="900" kern="1200" dirty="0" smtClean="0">
                          <a:solidFill>
                            <a:schemeClr val="tx1"/>
                          </a:solidFill>
                          <a:effectLst/>
                          <a:latin typeface="Book Antiqua"/>
                          <a:ea typeface="Calibri"/>
                          <a:cs typeface="Times New Roman"/>
                        </a:rPr>
                        <a:t> </a:t>
                      </a:r>
                      <a:r>
                        <a:rPr lang="en-GB" sz="900" kern="1200" dirty="0" err="1" smtClean="0">
                          <a:solidFill>
                            <a:schemeClr val="tx1"/>
                          </a:solidFill>
                          <a:effectLst/>
                          <a:latin typeface="Book Antiqua"/>
                          <a:ea typeface="Calibri"/>
                          <a:cs typeface="Times New Roman"/>
                        </a:rPr>
                        <a:t>Hrabar</a:t>
                      </a:r>
                      <a:r>
                        <a:rPr lang="en-GB" sz="900" kern="1200" dirty="0" smtClean="0">
                          <a:solidFill>
                            <a:schemeClr val="tx1"/>
                          </a:solidFill>
                          <a:effectLst/>
                          <a:latin typeface="Book Antiqua"/>
                          <a:ea typeface="Calibri"/>
                          <a:cs typeface="Times New Roman"/>
                        </a:rPr>
                        <a:t>”</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Sofia University “St. </a:t>
                      </a:r>
                      <a:r>
                        <a:rPr lang="en-GB" sz="900" kern="1200" dirty="0" err="1" smtClean="0">
                          <a:solidFill>
                            <a:schemeClr val="tx1"/>
                          </a:solidFill>
                          <a:effectLst/>
                          <a:latin typeface="Book Antiqua"/>
                          <a:ea typeface="Calibri"/>
                          <a:cs typeface="Times New Roman"/>
                        </a:rPr>
                        <a:t>Kliment</a:t>
                      </a:r>
                      <a:r>
                        <a:rPr lang="en-GB" sz="900" kern="1200" dirty="0" smtClean="0">
                          <a:solidFill>
                            <a:schemeClr val="tx1"/>
                          </a:solidFill>
                          <a:effectLst/>
                          <a:latin typeface="Book Antiqua"/>
                          <a:ea typeface="Calibri"/>
                          <a:cs typeface="Times New Roman"/>
                        </a:rPr>
                        <a:t> </a:t>
                      </a:r>
                      <a:r>
                        <a:rPr lang="en-GB" sz="900" kern="1200" dirty="0" err="1" smtClean="0">
                          <a:solidFill>
                            <a:schemeClr val="tx1"/>
                          </a:solidFill>
                          <a:effectLst/>
                          <a:latin typeface="Book Antiqua"/>
                          <a:ea typeface="Calibri"/>
                          <a:cs typeface="Times New Roman"/>
                        </a:rPr>
                        <a:t>Ohridski</a:t>
                      </a:r>
                      <a:r>
                        <a:rPr lang="en-GB" sz="900" kern="1200" dirty="0" smtClean="0">
                          <a:solidFill>
                            <a:schemeClr val="tx1"/>
                          </a:solidFill>
                          <a:effectLst/>
                          <a:latin typeface="Book Antiqua"/>
                          <a:ea typeface="Calibri"/>
                          <a:cs typeface="Times New Roman"/>
                        </a:rPr>
                        <a:t>”</a:t>
                      </a: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01731">
                <a:tc>
                  <a:txBody>
                    <a:bodyPr/>
                    <a:lstStyle/>
                    <a:p>
                      <a:pPr algn="l">
                        <a:spcAft>
                          <a:spcPts val="0"/>
                        </a:spcAft>
                      </a:pPr>
                      <a:r>
                        <a:rPr lang="en-GB" sz="1000" dirty="0" smtClean="0">
                          <a:effectLst/>
                          <a:latin typeface="Book Antiqua"/>
                          <a:ea typeface="Calibri"/>
                          <a:cs typeface="Times New Roman"/>
                        </a:rPr>
                        <a:t>Croatia</a:t>
                      </a:r>
                      <a:endParaRPr lang="en-GB" sz="10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GB" sz="1000" dirty="0" smtClean="0">
                          <a:effectLst/>
                          <a:latin typeface="Book Antiqua"/>
                          <a:ea typeface="Calibri"/>
                          <a:cs typeface="Times New Roman"/>
                        </a:rPr>
                        <a:t>4</a:t>
                      </a:r>
                      <a:endParaRPr lang="en-GB" sz="11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Rijeka, Faculty of Civil Engineering</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Zagreb, Faculty of Civil Engineering</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Split,</a:t>
                      </a:r>
                      <a:r>
                        <a:rPr lang="en-GB" sz="900" kern="1200" baseline="0" dirty="0" smtClean="0">
                          <a:solidFill>
                            <a:schemeClr val="tx1"/>
                          </a:solidFill>
                          <a:effectLst/>
                          <a:latin typeface="Book Antiqua"/>
                          <a:ea typeface="Calibri"/>
                          <a:cs typeface="Times New Roman"/>
                        </a:rPr>
                        <a:t> </a:t>
                      </a:r>
                      <a:r>
                        <a:rPr lang="en-GB" sz="900" kern="1200" dirty="0" smtClean="0">
                          <a:solidFill>
                            <a:schemeClr val="tx1"/>
                          </a:solidFill>
                          <a:effectLst/>
                          <a:latin typeface="Book Antiqua"/>
                          <a:ea typeface="Calibri"/>
                          <a:cs typeface="Times New Roman"/>
                        </a:rPr>
                        <a:t>Faculty of Civil Engineering, Architecture and Geodesy</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Josip </a:t>
                      </a:r>
                      <a:r>
                        <a:rPr lang="en-GB" sz="900" kern="1200" dirty="0" err="1" smtClean="0">
                          <a:solidFill>
                            <a:schemeClr val="tx1"/>
                          </a:solidFill>
                          <a:effectLst/>
                          <a:latin typeface="Book Antiqua"/>
                          <a:ea typeface="Calibri"/>
                          <a:cs typeface="Times New Roman"/>
                        </a:rPr>
                        <a:t>Juraj</a:t>
                      </a:r>
                      <a:r>
                        <a:rPr lang="en-GB" sz="900" kern="1200" dirty="0" smtClean="0">
                          <a:solidFill>
                            <a:schemeClr val="tx1"/>
                          </a:solidFill>
                          <a:effectLst/>
                          <a:latin typeface="Book Antiqua"/>
                          <a:ea typeface="Calibri"/>
                          <a:cs typeface="Times New Roman"/>
                        </a:rPr>
                        <a:t> </a:t>
                      </a:r>
                      <a:r>
                        <a:rPr lang="en-GB" sz="900" kern="1200" dirty="0" err="1" smtClean="0">
                          <a:solidFill>
                            <a:schemeClr val="tx1"/>
                          </a:solidFill>
                          <a:effectLst/>
                          <a:latin typeface="Book Antiqua"/>
                          <a:ea typeface="Calibri"/>
                          <a:cs typeface="Times New Roman"/>
                        </a:rPr>
                        <a:t>Strossmayer</a:t>
                      </a:r>
                      <a:r>
                        <a:rPr lang="en-GB" sz="900" kern="1200" dirty="0" smtClean="0">
                          <a:solidFill>
                            <a:schemeClr val="tx1"/>
                          </a:solidFill>
                          <a:effectLst/>
                          <a:latin typeface="Book Antiqua"/>
                          <a:ea typeface="Calibri"/>
                          <a:cs typeface="Times New Roman"/>
                        </a:rPr>
                        <a:t> University in Osijek, Faculty of Civil Engineering and Architecture</a:t>
                      </a:r>
                      <a:endParaRPr lang="en-GB" sz="900" kern="1200" dirty="0">
                        <a:solidFill>
                          <a:schemeClr val="tx1"/>
                        </a:solidFill>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r>
              <a:tr h="301731">
                <a:tc>
                  <a:txBody>
                    <a:bodyPr/>
                    <a:lstStyle/>
                    <a:p>
                      <a:pPr algn="l">
                        <a:spcAft>
                          <a:spcPts val="0"/>
                        </a:spcAft>
                      </a:pPr>
                      <a:r>
                        <a:rPr lang="en-GB" sz="1000" dirty="0" smtClean="0">
                          <a:effectLst/>
                          <a:latin typeface="Book Antiqua"/>
                          <a:ea typeface="Calibri"/>
                          <a:cs typeface="Times New Roman"/>
                        </a:rPr>
                        <a:t>Greece</a:t>
                      </a:r>
                      <a:endParaRPr lang="en-GB" sz="10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spcAft>
                          <a:spcPts val="0"/>
                        </a:spcAft>
                      </a:pPr>
                      <a:r>
                        <a:rPr lang="en-GB" sz="1000" dirty="0" smtClean="0">
                          <a:effectLst/>
                          <a:latin typeface="Book Antiqua"/>
                          <a:ea typeface="Calibri"/>
                          <a:cs typeface="Times New Roman"/>
                        </a:rPr>
                        <a:t>5</a:t>
                      </a:r>
                      <a:endParaRPr lang="en-GB" sz="11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National Technical University of Athens, Dept. of Civil Engineering</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Thrace, Dept. of Civil Engineering</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Department of Forestry and Natural Environment Management, Eastern Macedonia and Thrace Institute of Technology (EMATECH)</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Technical University of Crete, School of Environmental Engineering</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Aristotle University of Thessaloniki, School of Civil Engineering</a:t>
                      </a: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52400">
                <a:tc>
                  <a:txBody>
                    <a:bodyPr/>
                    <a:lstStyle/>
                    <a:p>
                      <a:pPr algn="l">
                        <a:spcAft>
                          <a:spcPts val="0"/>
                        </a:spcAft>
                      </a:pPr>
                      <a:r>
                        <a:rPr lang="en-GB" sz="1000" dirty="0" smtClean="0">
                          <a:effectLst/>
                          <a:latin typeface="Book Antiqua"/>
                          <a:ea typeface="Calibri"/>
                          <a:cs typeface="Times New Roman"/>
                        </a:rPr>
                        <a:t>Norway</a:t>
                      </a:r>
                      <a:endParaRPr lang="en-GB" sz="10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GB" sz="1000" dirty="0" smtClean="0">
                          <a:effectLst/>
                          <a:latin typeface="Book Antiqua"/>
                          <a:ea typeface="Calibri"/>
                          <a:cs typeface="Times New Roman"/>
                        </a:rPr>
                        <a:t>5</a:t>
                      </a:r>
                      <a:endParaRPr lang="en-GB" sz="11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c>
                  <a:txBody>
                    <a:bodyPr/>
                    <a:lstStyle/>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Norwegian University of Science and Technology</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Norwegian University of Life Sciences </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Bergen </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Oslo</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Stavanger</a:t>
                      </a:r>
                      <a:endParaRPr lang="en-GB" sz="900" kern="1200" dirty="0">
                        <a:solidFill>
                          <a:schemeClr val="tx1"/>
                        </a:solidFill>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tx2">
                        <a:lumMod val="20000"/>
                        <a:lumOff val="80000"/>
                      </a:schemeClr>
                    </a:solidFill>
                  </a:tcPr>
                </a:tc>
              </a:tr>
              <a:tr h="150865">
                <a:tc>
                  <a:txBody>
                    <a:bodyPr/>
                    <a:lstStyle/>
                    <a:p>
                      <a:pPr algn="l">
                        <a:spcAft>
                          <a:spcPts val="0"/>
                        </a:spcAft>
                      </a:pPr>
                      <a:r>
                        <a:rPr lang="en-GB" sz="1000" dirty="0" smtClean="0">
                          <a:effectLst/>
                          <a:latin typeface="Book Antiqua"/>
                          <a:ea typeface="Calibri"/>
                          <a:cs typeface="Times New Roman"/>
                        </a:rPr>
                        <a:t>Portugal</a:t>
                      </a:r>
                      <a:endParaRPr lang="en-GB" sz="10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GB" sz="1000" dirty="0" smtClean="0">
                          <a:effectLst/>
                          <a:latin typeface="Book Antiqua"/>
                          <a:ea typeface="Calibri"/>
                          <a:cs typeface="Times New Roman"/>
                        </a:rPr>
                        <a:t>8</a:t>
                      </a:r>
                      <a:endParaRPr lang="en-GB" sz="11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6">
                        <a:lumMod val="40000"/>
                        <a:lumOff val="60000"/>
                      </a:schemeClr>
                    </a:solidFill>
                  </a:tcPr>
                </a:tc>
                <a:tc>
                  <a:txBody>
                    <a:bodyPr/>
                    <a:lstStyle/>
                    <a:p>
                      <a:pPr marL="92075" indent="-92075" algn="l" defTabSz="914400" rtl="0" eaLnBrk="1" latinLnBrk="0" hangingPunct="1">
                        <a:spcAft>
                          <a:spcPts val="0"/>
                        </a:spcAft>
                        <a:buFont typeface="Arial" panose="020B0604020202020204" pitchFamily="34" charset="0"/>
                        <a:buChar char="•"/>
                      </a:pPr>
                      <a:r>
                        <a:rPr lang="pt-BR" sz="900" kern="1200" dirty="0" smtClean="0">
                          <a:solidFill>
                            <a:schemeClr val="tx1"/>
                          </a:solidFill>
                          <a:effectLst/>
                          <a:latin typeface="Book Antiqua"/>
                          <a:ea typeface="Calibri"/>
                          <a:cs typeface="Times New Roman"/>
                        </a:rPr>
                        <a:t>Universidade de Lisboa, Instituto Superior Técnico (2)</a:t>
                      </a:r>
                    </a:p>
                    <a:p>
                      <a:pPr marL="92075" indent="-92075" algn="l" defTabSz="914400" rtl="0" eaLnBrk="1" latinLnBrk="0" hangingPunct="1">
                        <a:spcAft>
                          <a:spcPts val="0"/>
                        </a:spcAft>
                        <a:buFont typeface="Arial" panose="020B0604020202020204" pitchFamily="34" charset="0"/>
                        <a:buChar char="•"/>
                      </a:pPr>
                      <a:r>
                        <a:rPr lang="pt-BR" sz="900" kern="1200" dirty="0" smtClean="0">
                          <a:solidFill>
                            <a:schemeClr val="tx1"/>
                          </a:solidFill>
                          <a:effectLst/>
                          <a:latin typeface="Book Antiqua"/>
                          <a:ea typeface="Calibri"/>
                          <a:cs typeface="Times New Roman"/>
                        </a:rPr>
                        <a:t>Faculdade de Engenharia, Universidade do Porto (2)</a:t>
                      </a:r>
                    </a:p>
                    <a:p>
                      <a:pPr marL="92075" indent="-92075" algn="l" defTabSz="914400" rtl="0" eaLnBrk="1" latinLnBrk="0" hangingPunct="1">
                        <a:spcAft>
                          <a:spcPts val="0"/>
                        </a:spcAft>
                        <a:buFont typeface="Arial" panose="020B0604020202020204" pitchFamily="34" charset="0"/>
                        <a:buChar char="•"/>
                      </a:pPr>
                      <a:r>
                        <a:rPr lang="pt-BR" sz="900" kern="1200" dirty="0" smtClean="0">
                          <a:solidFill>
                            <a:schemeClr val="tx1"/>
                          </a:solidFill>
                          <a:effectLst/>
                          <a:latin typeface="Book Antiqua"/>
                          <a:ea typeface="Calibri"/>
                          <a:cs typeface="Times New Roman"/>
                        </a:rPr>
                        <a:t>Faculdade de Ciências e Tecnologia, Universidade de Coimbra (2)</a:t>
                      </a:r>
                    </a:p>
                    <a:p>
                      <a:pPr marL="92075" indent="-92075" algn="l" defTabSz="914400" rtl="0" eaLnBrk="1" latinLnBrk="0" hangingPunct="1">
                        <a:spcAft>
                          <a:spcPts val="0"/>
                        </a:spcAft>
                        <a:buFont typeface="Arial" panose="020B0604020202020204" pitchFamily="34" charset="0"/>
                        <a:buChar char="•"/>
                      </a:pPr>
                      <a:r>
                        <a:rPr lang="pt-BR" sz="900" kern="1200" dirty="0" smtClean="0">
                          <a:solidFill>
                            <a:schemeClr val="tx1"/>
                          </a:solidFill>
                          <a:effectLst/>
                          <a:latin typeface="Book Antiqua"/>
                          <a:ea typeface="Calibri"/>
                          <a:cs typeface="Times New Roman"/>
                        </a:rPr>
                        <a:t>Faculdade de Ciências e Tecnologia, Universidade Nova de Lisboa (2)</a:t>
                      </a:r>
                      <a:endParaRPr lang="en-GB" sz="900" kern="1200" dirty="0" smtClean="0">
                        <a:solidFill>
                          <a:schemeClr val="tx1"/>
                        </a:solidFill>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6">
                        <a:lumMod val="40000"/>
                        <a:lumOff val="60000"/>
                      </a:schemeClr>
                    </a:solidFill>
                  </a:tcPr>
                </a:tc>
              </a:tr>
              <a:tr h="150865">
                <a:tc>
                  <a:txBody>
                    <a:bodyPr/>
                    <a:lstStyle/>
                    <a:p>
                      <a:pPr algn="r">
                        <a:spcAft>
                          <a:spcPts val="0"/>
                        </a:spcAft>
                      </a:pPr>
                      <a:r>
                        <a:rPr lang="en-GB" sz="1100" b="1" dirty="0" smtClean="0">
                          <a:effectLst/>
                          <a:latin typeface="Book Antiqua"/>
                          <a:ea typeface="Calibri"/>
                          <a:cs typeface="Times New Roman"/>
                        </a:rPr>
                        <a:t>Total:</a:t>
                      </a:r>
                      <a:endParaRPr lang="en-GB" sz="1100" b="1" dirty="0">
                        <a:effectLst/>
                        <a:latin typeface="Book Antiqua"/>
                        <a:ea typeface="Calibri"/>
                        <a:cs typeface="Times New Roman"/>
                      </a:endParaRPr>
                    </a:p>
                  </a:txBody>
                  <a:tcPr marL="61718" marR="6171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GB" sz="1100" b="1" dirty="0" smtClean="0">
                          <a:effectLst/>
                          <a:latin typeface="Book Antiqua"/>
                          <a:ea typeface="Calibri"/>
                          <a:cs typeface="Times New Roman"/>
                        </a:rPr>
                        <a:t>33</a:t>
                      </a:r>
                      <a:endParaRPr lang="en-GB" sz="1100" b="1" dirty="0">
                        <a:effectLst/>
                        <a:latin typeface="Book Antiqua"/>
                        <a:ea typeface="Calibri"/>
                        <a:cs typeface="Times New Roman"/>
                      </a:endParaRPr>
                    </a:p>
                  </a:txBody>
                  <a:tcPr marL="61718" marR="6171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6">
                        <a:lumMod val="40000"/>
                        <a:lumOff val="60000"/>
                      </a:schemeClr>
                    </a:solidFill>
                  </a:tcPr>
                </a:tc>
                <a:tc>
                  <a:txBody>
                    <a:bodyPr/>
                    <a:lstStyle/>
                    <a:p>
                      <a:pPr algn="l">
                        <a:spcAft>
                          <a:spcPts val="0"/>
                        </a:spcAft>
                      </a:pPr>
                      <a:endParaRPr lang="en-GB" sz="1100" b="1" dirty="0">
                        <a:effectLst/>
                        <a:latin typeface="Book Antiqua"/>
                        <a:ea typeface="Calibri"/>
                        <a:cs typeface="Times New Roman"/>
                      </a:endParaRPr>
                    </a:p>
                  </a:txBody>
                  <a:tcPr marL="61718" marR="6171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6">
                        <a:lumMod val="40000"/>
                        <a:lumOff val="60000"/>
                      </a:schemeClr>
                    </a:solidFill>
                  </a:tcPr>
                </a:tc>
              </a:tr>
            </a:tbl>
          </a:graphicData>
        </a:graphic>
      </p:graphicFrame>
      <p:sp>
        <p:nvSpPr>
          <p:cNvPr id="3" name="Textfeld 2"/>
          <p:cNvSpPr txBox="1"/>
          <p:nvPr/>
        </p:nvSpPr>
        <p:spPr>
          <a:xfrm>
            <a:off x="2666999" y="5638800"/>
            <a:ext cx="4337213" cy="646331"/>
          </a:xfrm>
          <a:prstGeom prst="rect">
            <a:avLst/>
          </a:prstGeom>
          <a:noFill/>
        </p:spPr>
        <p:txBody>
          <a:bodyPr wrap="none" rtlCol="0">
            <a:spAutoFit/>
          </a:bodyPr>
          <a:lstStyle/>
          <a:p>
            <a:r>
              <a:rPr lang="en-GB" dirty="0" smtClean="0"/>
              <a:t>46.7 </a:t>
            </a:r>
            <a:r>
              <a:rPr lang="en-GB" dirty="0"/>
              <a:t>M</a:t>
            </a:r>
            <a:r>
              <a:rPr lang="en-GB" dirty="0" smtClean="0"/>
              <a:t>io inhabitants</a:t>
            </a:r>
          </a:p>
          <a:p>
            <a:r>
              <a:rPr lang="en-GB" dirty="0" smtClean="0"/>
              <a:t>~</a:t>
            </a:r>
            <a:r>
              <a:rPr lang="en-GB" dirty="0" smtClean="0"/>
              <a:t>1.4 </a:t>
            </a:r>
            <a:r>
              <a:rPr lang="en-GB" dirty="0" smtClean="0"/>
              <a:t>Mio inhabitants per master programme</a:t>
            </a:r>
            <a:endParaRPr lang="en-GB" dirty="0"/>
          </a:p>
        </p:txBody>
      </p:sp>
    </p:spTree>
    <p:extLst>
      <p:ext uri="{BB962C8B-B14F-4D97-AF65-F5344CB8AC3E}">
        <p14:creationId xmlns:p14="http://schemas.microsoft.com/office/powerpoint/2010/main" val="3439184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62000"/>
            <a:ext cx="8229600" cy="838200"/>
          </a:xfrm>
        </p:spPr>
        <p:txBody>
          <a:bodyPr>
            <a:noAutofit/>
          </a:bodyPr>
          <a:lstStyle/>
          <a:p>
            <a:r>
              <a:rPr lang="en-GB" sz="2800" dirty="0" smtClean="0"/>
              <a:t>Overview of master curricula in WB partner HEI</a:t>
            </a:r>
            <a:endParaRPr lang="en-GB" sz="2800" dirty="0"/>
          </a:p>
        </p:txBody>
      </p:sp>
      <p:graphicFrame>
        <p:nvGraphicFramePr>
          <p:cNvPr id="9" name="Tabelle 8"/>
          <p:cNvGraphicFramePr>
            <a:graphicFrameLocks noGrp="1"/>
          </p:cNvGraphicFramePr>
          <p:nvPr>
            <p:extLst>
              <p:ext uri="{D42A27DB-BD31-4B8C-83A1-F6EECF244321}">
                <p14:modId xmlns:p14="http://schemas.microsoft.com/office/powerpoint/2010/main" val="3721479287"/>
              </p:ext>
            </p:extLst>
          </p:nvPr>
        </p:nvGraphicFramePr>
        <p:xfrm>
          <a:off x="609600" y="1783080"/>
          <a:ext cx="7868075" cy="1789113"/>
        </p:xfrm>
        <a:graphic>
          <a:graphicData uri="http://schemas.openxmlformats.org/drawingml/2006/table">
            <a:tbl>
              <a:tblPr firstRow="1" firstCol="1" bandRow="1"/>
              <a:tblGrid>
                <a:gridCol w="1771930"/>
                <a:gridCol w="1608705"/>
                <a:gridCol w="4487440"/>
              </a:tblGrid>
              <a:tr h="301731">
                <a:tc>
                  <a:txBody>
                    <a:bodyPr/>
                    <a:lstStyle/>
                    <a:p>
                      <a:pPr algn="ctr">
                        <a:spcAft>
                          <a:spcPts val="0"/>
                        </a:spcAft>
                      </a:pPr>
                      <a:r>
                        <a:rPr lang="en-GB" sz="1000" b="1" dirty="0" smtClean="0">
                          <a:effectLst/>
                          <a:latin typeface="Book Antiqua"/>
                          <a:ea typeface="Calibri"/>
                          <a:cs typeface="Times New Roman"/>
                        </a:rPr>
                        <a:t>Nation</a:t>
                      </a:r>
                      <a:endParaRPr lang="en-GB" sz="1100" dirty="0">
                        <a:effectLst/>
                        <a:latin typeface="Book Antiqua"/>
                        <a:ea typeface="Calibri"/>
                        <a:cs typeface="Times New Roman"/>
                      </a:endParaRPr>
                    </a:p>
                  </a:txBody>
                  <a:tcPr marL="61718" marR="6171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a:spcAft>
                          <a:spcPts val="0"/>
                        </a:spcAft>
                      </a:pPr>
                      <a:r>
                        <a:rPr lang="en-GB" sz="1000" b="1" dirty="0" smtClean="0">
                          <a:effectLst/>
                          <a:latin typeface="Book Antiqua"/>
                          <a:ea typeface="Calibri"/>
                          <a:cs typeface="Times New Roman"/>
                        </a:rPr>
                        <a:t>Number of master´s degree programmes</a:t>
                      </a:r>
                      <a:endParaRPr lang="en-GB" sz="1100" dirty="0">
                        <a:effectLst/>
                        <a:latin typeface="Book Antiqua"/>
                        <a:ea typeface="Calibri"/>
                        <a:cs typeface="Times New Roman"/>
                      </a:endParaRPr>
                    </a:p>
                  </a:txBody>
                  <a:tcPr marL="61718" marR="6171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a:spcAft>
                          <a:spcPts val="0"/>
                        </a:spcAft>
                      </a:pPr>
                      <a:r>
                        <a:rPr lang="en-GB" sz="1000" b="1" dirty="0" smtClean="0">
                          <a:effectLst/>
                          <a:latin typeface="Book Antiqua"/>
                          <a:ea typeface="Calibri"/>
                          <a:cs typeface="Times New Roman"/>
                        </a:rPr>
                        <a:t>Universities</a:t>
                      </a:r>
                      <a:endParaRPr lang="en-GB" sz="1100" dirty="0">
                        <a:effectLst/>
                        <a:latin typeface="Book Antiqua"/>
                        <a:ea typeface="Calibri"/>
                        <a:cs typeface="Times New Roman"/>
                      </a:endParaRPr>
                    </a:p>
                  </a:txBody>
                  <a:tcPr marL="61718" marR="6171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r>
              <a:tr h="301731">
                <a:tc>
                  <a:txBody>
                    <a:bodyPr/>
                    <a:lstStyle/>
                    <a:p>
                      <a:pPr algn="l">
                        <a:spcAft>
                          <a:spcPts val="0"/>
                        </a:spcAft>
                      </a:pPr>
                      <a:r>
                        <a:rPr lang="en-GB" sz="1000" dirty="0" smtClean="0">
                          <a:effectLst/>
                          <a:latin typeface="Book Antiqua"/>
                          <a:ea typeface="Calibri"/>
                          <a:cs typeface="Times New Roman"/>
                        </a:rPr>
                        <a:t>Bosnia and Herzegovina</a:t>
                      </a:r>
                      <a:endParaRPr lang="en-GB" sz="10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3">
                        <a:lumMod val="40000"/>
                        <a:lumOff val="60000"/>
                      </a:schemeClr>
                    </a:solidFill>
                  </a:tcPr>
                </a:tc>
                <a:tc>
                  <a:txBody>
                    <a:bodyPr/>
                    <a:lstStyle/>
                    <a:p>
                      <a:pPr algn="ctr">
                        <a:spcAft>
                          <a:spcPts val="0"/>
                        </a:spcAft>
                      </a:pPr>
                      <a:r>
                        <a:rPr lang="en-GB" sz="1000" dirty="0" smtClean="0">
                          <a:effectLst/>
                          <a:latin typeface="Book Antiqua"/>
                          <a:ea typeface="Calibri"/>
                          <a:cs typeface="Times New Roman"/>
                        </a:rPr>
                        <a:t>2</a:t>
                      </a:r>
                      <a:endParaRPr lang="en-GB" sz="11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3">
                        <a:lumMod val="40000"/>
                        <a:lumOff val="60000"/>
                      </a:schemeClr>
                    </a:solidFill>
                  </a:tcPr>
                </a:tc>
                <a:tc>
                  <a:txBody>
                    <a:bodyPr/>
                    <a:lstStyle/>
                    <a:p>
                      <a:pPr marL="92075" indent="-92075" algn="l">
                        <a:spcAft>
                          <a:spcPts val="0"/>
                        </a:spcAft>
                        <a:buFont typeface="Arial" panose="020B0604020202020204" pitchFamily="34" charset="0"/>
                        <a:buChar char="•"/>
                      </a:pPr>
                      <a:r>
                        <a:rPr lang="en-GB" sz="900" dirty="0" smtClean="0">
                          <a:effectLst/>
                          <a:latin typeface="Book Antiqua"/>
                          <a:ea typeface="Calibri"/>
                          <a:cs typeface="Times New Roman"/>
                        </a:rPr>
                        <a:t>University</a:t>
                      </a:r>
                      <a:r>
                        <a:rPr lang="en-GB" sz="900" baseline="0" dirty="0" smtClean="0">
                          <a:effectLst/>
                          <a:latin typeface="Book Antiqua"/>
                          <a:ea typeface="Calibri"/>
                          <a:cs typeface="Times New Roman"/>
                        </a:rPr>
                        <a:t> of Mostar</a:t>
                      </a:r>
                    </a:p>
                    <a:p>
                      <a:pPr marL="92075" indent="-92075" algn="l">
                        <a:spcAft>
                          <a:spcPts val="0"/>
                        </a:spcAft>
                        <a:buFont typeface="Arial" panose="020B0604020202020204" pitchFamily="34" charset="0"/>
                        <a:buChar char="•"/>
                      </a:pPr>
                      <a:r>
                        <a:rPr lang="en-GB" sz="900" baseline="0" dirty="0" smtClean="0">
                          <a:effectLst/>
                          <a:latin typeface="Book Antiqua"/>
                          <a:ea typeface="Calibri"/>
                          <a:cs typeface="Times New Roman"/>
                        </a:rPr>
                        <a:t>University of Sarajevo</a:t>
                      </a:r>
                      <a:endParaRPr lang="en-GB" sz="9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3">
                        <a:lumMod val="40000"/>
                        <a:lumOff val="60000"/>
                      </a:schemeClr>
                    </a:solidFill>
                  </a:tcPr>
                </a:tc>
              </a:tr>
              <a:tr h="301731">
                <a:tc>
                  <a:txBody>
                    <a:bodyPr/>
                    <a:lstStyle/>
                    <a:p>
                      <a:pPr algn="l">
                        <a:spcAft>
                          <a:spcPts val="0"/>
                        </a:spcAft>
                      </a:pPr>
                      <a:r>
                        <a:rPr lang="en-GB" sz="1000" dirty="0" smtClean="0">
                          <a:effectLst/>
                          <a:latin typeface="Book Antiqua"/>
                          <a:ea typeface="Calibri"/>
                          <a:cs typeface="Times New Roman"/>
                        </a:rPr>
                        <a:t>Kosovo*</a:t>
                      </a:r>
                      <a:endParaRPr lang="en-GB" sz="10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spcAft>
                          <a:spcPts val="0"/>
                        </a:spcAft>
                      </a:pPr>
                      <a:r>
                        <a:rPr lang="en-GB" sz="1100" dirty="0" smtClean="0">
                          <a:effectLst/>
                          <a:latin typeface="Book Antiqua"/>
                          <a:ea typeface="Calibri"/>
                          <a:cs typeface="Times New Roman"/>
                        </a:rPr>
                        <a:t>1</a:t>
                      </a:r>
                      <a:endParaRPr lang="en-GB" sz="11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Pristina in </a:t>
                      </a:r>
                      <a:r>
                        <a:rPr lang="en-GB" sz="900" kern="1200" dirty="0" err="1" smtClean="0">
                          <a:solidFill>
                            <a:schemeClr val="tx1"/>
                          </a:solidFill>
                          <a:effectLst/>
                          <a:latin typeface="Book Antiqua"/>
                          <a:ea typeface="Calibri"/>
                          <a:cs typeface="Times New Roman"/>
                        </a:rPr>
                        <a:t>Kosovska</a:t>
                      </a:r>
                      <a:r>
                        <a:rPr lang="en-GB" sz="900" kern="1200" dirty="0" smtClean="0">
                          <a:solidFill>
                            <a:schemeClr val="tx1"/>
                          </a:solidFill>
                          <a:effectLst/>
                          <a:latin typeface="Book Antiqua"/>
                          <a:ea typeface="Calibri"/>
                          <a:cs typeface="Times New Roman"/>
                        </a:rPr>
                        <a:t> </a:t>
                      </a:r>
                      <a:r>
                        <a:rPr lang="en-GB" sz="900" kern="1200" dirty="0" err="1" smtClean="0">
                          <a:solidFill>
                            <a:schemeClr val="tx1"/>
                          </a:solidFill>
                          <a:effectLst/>
                          <a:latin typeface="Book Antiqua"/>
                          <a:ea typeface="Calibri"/>
                          <a:cs typeface="Times New Roman"/>
                        </a:rPr>
                        <a:t>Mitrovica</a:t>
                      </a:r>
                      <a:endParaRPr lang="en-GB" sz="900" kern="1200" dirty="0" smtClean="0">
                        <a:solidFill>
                          <a:schemeClr val="tx1"/>
                        </a:solidFill>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01731">
                <a:tc>
                  <a:txBody>
                    <a:bodyPr/>
                    <a:lstStyle/>
                    <a:p>
                      <a:pPr algn="l">
                        <a:spcAft>
                          <a:spcPts val="0"/>
                        </a:spcAft>
                      </a:pPr>
                      <a:r>
                        <a:rPr lang="en-GB" sz="1000" dirty="0" smtClean="0">
                          <a:effectLst/>
                          <a:latin typeface="Book Antiqua"/>
                          <a:ea typeface="Calibri"/>
                          <a:cs typeface="Times New Roman"/>
                        </a:rPr>
                        <a:t>Montenegro</a:t>
                      </a:r>
                      <a:endParaRPr lang="en-GB" sz="10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3">
                        <a:lumMod val="40000"/>
                        <a:lumOff val="60000"/>
                      </a:schemeClr>
                    </a:solidFill>
                  </a:tcPr>
                </a:tc>
                <a:tc>
                  <a:txBody>
                    <a:bodyPr/>
                    <a:lstStyle/>
                    <a:p>
                      <a:pPr algn="ctr">
                        <a:spcAft>
                          <a:spcPts val="0"/>
                        </a:spcAft>
                      </a:pPr>
                      <a:r>
                        <a:rPr lang="en-GB" sz="1000" dirty="0" smtClean="0">
                          <a:effectLst/>
                          <a:latin typeface="Book Antiqua"/>
                          <a:ea typeface="Calibri"/>
                          <a:cs typeface="Times New Roman"/>
                        </a:rPr>
                        <a:t>1</a:t>
                      </a:r>
                      <a:endParaRPr lang="en-GB" sz="11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3">
                        <a:lumMod val="40000"/>
                        <a:lumOff val="60000"/>
                      </a:schemeClr>
                    </a:solidFill>
                  </a:tcPr>
                </a:tc>
                <a:tc>
                  <a:txBody>
                    <a:bodyPr/>
                    <a:lstStyle/>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Montenegro</a:t>
                      </a:r>
                      <a:endParaRPr lang="en-GB" sz="900" kern="1200" dirty="0">
                        <a:solidFill>
                          <a:schemeClr val="tx1"/>
                        </a:solidFill>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3">
                        <a:lumMod val="40000"/>
                        <a:lumOff val="60000"/>
                      </a:schemeClr>
                    </a:solidFill>
                  </a:tcPr>
                </a:tc>
              </a:tr>
              <a:tr h="301731">
                <a:tc>
                  <a:txBody>
                    <a:bodyPr/>
                    <a:lstStyle/>
                    <a:p>
                      <a:pPr algn="l">
                        <a:spcAft>
                          <a:spcPts val="0"/>
                        </a:spcAft>
                      </a:pPr>
                      <a:r>
                        <a:rPr lang="en-GB" sz="1000" dirty="0" smtClean="0">
                          <a:effectLst/>
                          <a:latin typeface="Book Antiqua"/>
                          <a:ea typeface="Calibri"/>
                          <a:cs typeface="Times New Roman"/>
                        </a:rPr>
                        <a:t>Serbia</a:t>
                      </a:r>
                      <a:endParaRPr lang="en-GB" sz="10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spcAft>
                          <a:spcPts val="0"/>
                        </a:spcAft>
                      </a:pPr>
                      <a:r>
                        <a:rPr lang="en-GB" sz="1000" dirty="0" smtClean="0">
                          <a:effectLst/>
                          <a:latin typeface="Book Antiqua"/>
                          <a:ea typeface="Calibri"/>
                          <a:cs typeface="Times New Roman"/>
                        </a:rPr>
                        <a:t>3</a:t>
                      </a:r>
                      <a:endParaRPr lang="en-GB" sz="1100" dirty="0">
                        <a:effectLst/>
                        <a:latin typeface="Book Antiqua"/>
                        <a:ea typeface="Calibri"/>
                        <a:cs typeface="Times New Roman"/>
                      </a:endParaRP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Belgrade</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Nis</a:t>
                      </a:r>
                    </a:p>
                    <a:p>
                      <a:pPr marL="92075" indent="-92075" algn="l" defTabSz="914400" rtl="0" eaLnBrk="1" latinLnBrk="0" hangingPunct="1">
                        <a:spcAft>
                          <a:spcPts val="0"/>
                        </a:spcAft>
                        <a:buFont typeface="Arial" panose="020B0604020202020204" pitchFamily="34" charset="0"/>
                        <a:buChar char="•"/>
                      </a:pPr>
                      <a:r>
                        <a:rPr lang="en-GB" sz="900" kern="1200" dirty="0" smtClean="0">
                          <a:solidFill>
                            <a:schemeClr val="tx1"/>
                          </a:solidFill>
                          <a:effectLst/>
                          <a:latin typeface="Book Antiqua"/>
                          <a:ea typeface="Calibri"/>
                          <a:cs typeface="Times New Roman"/>
                        </a:rPr>
                        <a:t>University of Novi Sad</a:t>
                      </a:r>
                    </a:p>
                  </a:txBody>
                  <a:tcPr marL="61718" marR="6171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50865">
                <a:tc>
                  <a:txBody>
                    <a:bodyPr/>
                    <a:lstStyle/>
                    <a:p>
                      <a:pPr algn="r">
                        <a:spcAft>
                          <a:spcPts val="0"/>
                        </a:spcAft>
                      </a:pPr>
                      <a:r>
                        <a:rPr lang="en-GB" sz="1100" b="1" dirty="0" smtClean="0">
                          <a:effectLst/>
                          <a:latin typeface="Book Antiqua"/>
                          <a:ea typeface="Calibri"/>
                          <a:cs typeface="Times New Roman"/>
                        </a:rPr>
                        <a:t>Total:</a:t>
                      </a:r>
                      <a:endParaRPr lang="en-GB" sz="1100" b="1" dirty="0">
                        <a:effectLst/>
                        <a:latin typeface="Book Antiqua"/>
                        <a:ea typeface="Calibri"/>
                        <a:cs typeface="Times New Roman"/>
                      </a:endParaRPr>
                    </a:p>
                  </a:txBody>
                  <a:tcPr marL="61718" marR="6171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en-GB" sz="1100" b="1" dirty="0" smtClean="0">
                          <a:effectLst/>
                          <a:latin typeface="Book Antiqua"/>
                          <a:ea typeface="Calibri"/>
                          <a:cs typeface="Times New Roman"/>
                        </a:rPr>
                        <a:t>7</a:t>
                      </a:r>
                      <a:endParaRPr lang="en-GB" sz="1100" b="1" dirty="0">
                        <a:effectLst/>
                        <a:latin typeface="Book Antiqua"/>
                        <a:ea typeface="Calibri"/>
                        <a:cs typeface="Times New Roman"/>
                      </a:endParaRPr>
                    </a:p>
                  </a:txBody>
                  <a:tcPr marL="61718" marR="6171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6">
                        <a:lumMod val="40000"/>
                        <a:lumOff val="60000"/>
                      </a:schemeClr>
                    </a:solidFill>
                  </a:tcPr>
                </a:tc>
                <a:tc>
                  <a:txBody>
                    <a:bodyPr/>
                    <a:lstStyle/>
                    <a:p>
                      <a:pPr algn="l">
                        <a:spcAft>
                          <a:spcPts val="0"/>
                        </a:spcAft>
                      </a:pPr>
                      <a:endParaRPr lang="en-GB" sz="1100" b="1" dirty="0">
                        <a:effectLst/>
                        <a:latin typeface="Book Antiqua"/>
                        <a:ea typeface="Calibri"/>
                        <a:cs typeface="Times New Roman"/>
                      </a:endParaRPr>
                    </a:p>
                  </a:txBody>
                  <a:tcPr marL="61718" marR="6171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6">
                        <a:lumMod val="40000"/>
                        <a:lumOff val="60000"/>
                      </a:schemeClr>
                    </a:solidFill>
                  </a:tcPr>
                </a:tc>
              </a:tr>
            </a:tbl>
          </a:graphicData>
        </a:graphic>
      </p:graphicFrame>
      <p:sp>
        <p:nvSpPr>
          <p:cNvPr id="5" name="Textfeld 4"/>
          <p:cNvSpPr txBox="1"/>
          <p:nvPr/>
        </p:nvSpPr>
        <p:spPr>
          <a:xfrm>
            <a:off x="2722867" y="3773269"/>
            <a:ext cx="4350037" cy="646331"/>
          </a:xfrm>
          <a:prstGeom prst="rect">
            <a:avLst/>
          </a:prstGeom>
          <a:noFill/>
        </p:spPr>
        <p:txBody>
          <a:bodyPr wrap="none" rtlCol="0">
            <a:spAutoFit/>
          </a:bodyPr>
          <a:lstStyle/>
          <a:p>
            <a:r>
              <a:rPr lang="en-GB" dirty="0" smtClean="0"/>
              <a:t>12.9 Mio inhabitants</a:t>
            </a:r>
          </a:p>
          <a:p>
            <a:r>
              <a:rPr lang="en-GB" dirty="0" smtClean="0"/>
              <a:t>~1.8 </a:t>
            </a:r>
            <a:r>
              <a:rPr lang="en-GB" dirty="0"/>
              <a:t>M</a:t>
            </a:r>
            <a:r>
              <a:rPr lang="en-GB" dirty="0" smtClean="0"/>
              <a:t>io inhabitants per master programme</a:t>
            </a:r>
            <a:endParaRPr lang="en-GB" dirty="0"/>
          </a:p>
        </p:txBody>
      </p:sp>
      <p:sp>
        <p:nvSpPr>
          <p:cNvPr id="4" name="Textfeld 3"/>
          <p:cNvSpPr txBox="1"/>
          <p:nvPr/>
        </p:nvSpPr>
        <p:spPr>
          <a:xfrm>
            <a:off x="-76200" y="4572000"/>
            <a:ext cx="9220200" cy="646331"/>
          </a:xfrm>
          <a:prstGeom prst="rect">
            <a:avLst/>
          </a:prstGeom>
          <a:noFill/>
        </p:spPr>
        <p:txBody>
          <a:bodyPr wrap="square" rtlCol="0">
            <a:spAutoFit/>
          </a:bodyPr>
          <a:lstStyle/>
          <a:p>
            <a:pPr algn="ctr"/>
            <a:r>
              <a:rPr lang="en-GB" dirty="0" smtClean="0"/>
              <a:t>No need for new master curricula,</a:t>
            </a:r>
          </a:p>
          <a:p>
            <a:pPr algn="ctr"/>
            <a:r>
              <a:rPr lang="en-GB" dirty="0" smtClean="0"/>
              <a:t>BUT (maybe) </a:t>
            </a:r>
            <a:r>
              <a:rPr lang="en-GB" u="sng" dirty="0" smtClean="0"/>
              <a:t>strengthening</a:t>
            </a:r>
            <a:r>
              <a:rPr lang="en-GB" dirty="0" smtClean="0"/>
              <a:t> of existing ones</a:t>
            </a:r>
            <a:endParaRPr lang="en-GB" dirty="0"/>
          </a:p>
        </p:txBody>
      </p:sp>
      <p:sp>
        <p:nvSpPr>
          <p:cNvPr id="7" name="Textfeld 6"/>
          <p:cNvSpPr txBox="1"/>
          <p:nvPr/>
        </p:nvSpPr>
        <p:spPr>
          <a:xfrm>
            <a:off x="0" y="5334000"/>
            <a:ext cx="9144000" cy="523220"/>
          </a:xfrm>
          <a:prstGeom prst="rect">
            <a:avLst/>
          </a:prstGeom>
          <a:noFill/>
        </p:spPr>
        <p:txBody>
          <a:bodyPr wrap="square" rtlCol="0">
            <a:spAutoFit/>
          </a:bodyPr>
          <a:lstStyle/>
          <a:p>
            <a:pPr algn="ctr"/>
            <a:r>
              <a:rPr lang="en-GB" sz="2800" dirty="0" smtClean="0">
                <a:sym typeface="Wingdings" panose="05000000000000000000" pitchFamily="2" charset="2"/>
              </a:rPr>
              <a:t> </a:t>
            </a:r>
            <a:r>
              <a:rPr lang="en-GB" sz="2800" b="1" i="1" dirty="0" smtClean="0">
                <a:sym typeface="Wingdings" panose="05000000000000000000" pitchFamily="2" charset="2"/>
              </a:rPr>
              <a:t>SWARM</a:t>
            </a:r>
            <a:endParaRPr lang="en-GB" sz="2800" b="1" i="1" dirty="0"/>
          </a:p>
        </p:txBody>
      </p:sp>
    </p:spTree>
    <p:extLst>
      <p:ext uri="{BB962C8B-B14F-4D97-AF65-F5344CB8AC3E}">
        <p14:creationId xmlns:p14="http://schemas.microsoft.com/office/powerpoint/2010/main" val="2597456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62000"/>
            <a:ext cx="8229600" cy="838200"/>
          </a:xfrm>
        </p:spPr>
        <p:txBody>
          <a:bodyPr>
            <a:noAutofit/>
          </a:bodyPr>
          <a:lstStyle/>
          <a:p>
            <a:r>
              <a:rPr lang="en-GB" sz="2800" dirty="0"/>
              <a:t>Comparative analysis </a:t>
            </a:r>
            <a:br>
              <a:rPr lang="en-GB" sz="2800" dirty="0"/>
            </a:br>
            <a:r>
              <a:rPr lang="en-GB" sz="2800" dirty="0"/>
              <a:t>of structure and model of EU/WB curricula</a:t>
            </a:r>
          </a:p>
        </p:txBody>
      </p:sp>
      <p:sp>
        <p:nvSpPr>
          <p:cNvPr id="8" name="Inhaltsplatzhalter 2"/>
          <p:cNvSpPr>
            <a:spLocks noGrp="1"/>
          </p:cNvSpPr>
          <p:nvPr>
            <p:ph idx="1"/>
          </p:nvPr>
        </p:nvSpPr>
        <p:spPr>
          <a:xfrm>
            <a:off x="457200" y="1828800"/>
            <a:ext cx="8229600" cy="4297363"/>
          </a:xfrm>
        </p:spPr>
        <p:txBody>
          <a:bodyPr>
            <a:normAutofit/>
          </a:bodyPr>
          <a:lstStyle/>
          <a:p>
            <a:r>
              <a:rPr lang="en-GB" sz="2400" dirty="0" smtClean="0"/>
              <a:t>Comparison is quite difficult </a:t>
            </a:r>
            <a:br>
              <a:rPr lang="en-GB" sz="2400" dirty="0" smtClean="0"/>
            </a:br>
            <a:r>
              <a:rPr lang="en-GB" sz="2400" dirty="0" smtClean="0">
                <a:sym typeface="Wingdings" panose="05000000000000000000" pitchFamily="2" charset="2"/>
              </a:rPr>
              <a:t> Different education systems</a:t>
            </a:r>
            <a:endParaRPr lang="en-GB" sz="2400" dirty="0">
              <a:sym typeface="Wingdings" panose="05000000000000000000" pitchFamily="2" charset="2"/>
            </a:endParaRPr>
          </a:p>
          <a:p>
            <a:pPr lvl="2"/>
            <a:r>
              <a:rPr lang="en-GB" sz="1600" dirty="0" smtClean="0">
                <a:sym typeface="Wingdings" panose="05000000000000000000" pitchFamily="2" charset="2"/>
              </a:rPr>
              <a:t>3 years Bachelor + 2 years Master</a:t>
            </a:r>
          </a:p>
          <a:p>
            <a:pPr lvl="2"/>
            <a:r>
              <a:rPr lang="en-GB" sz="1600" dirty="0" smtClean="0">
                <a:sym typeface="Wingdings" panose="05000000000000000000" pitchFamily="2" charset="2"/>
              </a:rPr>
              <a:t>4 year education + 1 year Master</a:t>
            </a:r>
          </a:p>
          <a:p>
            <a:pPr lvl="2"/>
            <a:r>
              <a:rPr lang="en-GB" sz="1600" dirty="0" smtClean="0">
                <a:sym typeface="Wingdings" panose="05000000000000000000" pitchFamily="2" charset="2"/>
              </a:rPr>
              <a:t>High schools</a:t>
            </a:r>
          </a:p>
          <a:p>
            <a:pPr lvl="2"/>
            <a:r>
              <a:rPr lang="en-GB" sz="1600" dirty="0" smtClean="0">
                <a:sym typeface="Wingdings" panose="05000000000000000000" pitchFamily="2" charset="2"/>
              </a:rPr>
              <a:t>Research colleges</a:t>
            </a:r>
          </a:p>
          <a:p>
            <a:pPr lvl="2"/>
            <a:r>
              <a:rPr lang="en-GB" sz="1600" dirty="0" smtClean="0">
                <a:sym typeface="Wingdings" panose="05000000000000000000" pitchFamily="2" charset="2"/>
              </a:rPr>
              <a:t>Etc.</a:t>
            </a:r>
          </a:p>
          <a:p>
            <a:pPr lvl="2"/>
            <a:endParaRPr lang="en-GB" sz="1600" dirty="0"/>
          </a:p>
          <a:p>
            <a:r>
              <a:rPr lang="en-GB" sz="2400" dirty="0" smtClean="0"/>
              <a:t>Same </a:t>
            </a:r>
            <a:r>
              <a:rPr lang="en-GB" sz="2400" dirty="0"/>
              <a:t>o</a:t>
            </a:r>
            <a:r>
              <a:rPr lang="en-GB" sz="2400" dirty="0" smtClean="0"/>
              <a:t>verall goal of educated </a:t>
            </a:r>
            <a:r>
              <a:rPr lang="en-GB" sz="2400" i="1" u="sng" dirty="0" smtClean="0"/>
              <a:t>Water Resources Managers</a:t>
            </a:r>
            <a:r>
              <a:rPr lang="en-GB" sz="2400" dirty="0" smtClean="0"/>
              <a:t/>
            </a:r>
            <a:br>
              <a:rPr lang="en-GB" sz="2400" dirty="0" smtClean="0"/>
            </a:br>
            <a:endParaRPr lang="en-GB" sz="2400" dirty="0" smtClean="0"/>
          </a:p>
        </p:txBody>
      </p:sp>
    </p:spTree>
    <p:extLst>
      <p:ext uri="{BB962C8B-B14F-4D97-AF65-F5344CB8AC3E}">
        <p14:creationId xmlns:p14="http://schemas.microsoft.com/office/powerpoint/2010/main" val="3541822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62000"/>
            <a:ext cx="8229600" cy="838200"/>
          </a:xfrm>
        </p:spPr>
        <p:txBody>
          <a:bodyPr>
            <a:noAutofit/>
          </a:bodyPr>
          <a:lstStyle/>
          <a:p>
            <a:r>
              <a:rPr lang="en-GB" sz="2800" dirty="0"/>
              <a:t>Definition of needs of existing study programmes</a:t>
            </a:r>
          </a:p>
        </p:txBody>
      </p:sp>
      <p:sp>
        <p:nvSpPr>
          <p:cNvPr id="8" name="Inhaltsplatzhalter 2"/>
          <p:cNvSpPr>
            <a:spLocks noGrp="1"/>
          </p:cNvSpPr>
          <p:nvPr>
            <p:ph idx="1"/>
          </p:nvPr>
        </p:nvSpPr>
        <p:spPr>
          <a:xfrm>
            <a:off x="457200" y="1676400"/>
            <a:ext cx="8229600" cy="4343400"/>
          </a:xfrm>
        </p:spPr>
        <p:txBody>
          <a:bodyPr>
            <a:normAutofit/>
          </a:bodyPr>
          <a:lstStyle/>
          <a:p>
            <a:r>
              <a:rPr lang="en-GB" sz="2400" dirty="0" smtClean="0"/>
              <a:t>Lack of water-related courses in curricula</a:t>
            </a:r>
          </a:p>
          <a:p>
            <a:r>
              <a:rPr lang="en-GB" sz="2400" dirty="0" smtClean="0"/>
              <a:t>Basic education (Bachelor) versus specialisation (Master)</a:t>
            </a:r>
            <a:br>
              <a:rPr lang="en-GB" sz="2400" dirty="0" smtClean="0"/>
            </a:br>
            <a:r>
              <a:rPr lang="en-GB" sz="2400" dirty="0" smtClean="0">
                <a:sym typeface="Wingdings" panose="05000000000000000000" pitchFamily="2" charset="2"/>
              </a:rPr>
              <a:t> increased offer of courses/modules </a:t>
            </a:r>
            <a:br>
              <a:rPr lang="en-GB" sz="2400" dirty="0" smtClean="0">
                <a:sym typeface="Wingdings" panose="05000000000000000000" pitchFamily="2" charset="2"/>
              </a:rPr>
            </a:br>
            <a:r>
              <a:rPr lang="en-GB" sz="1800" dirty="0" smtClean="0">
                <a:sym typeface="Wingdings" panose="05000000000000000000" pitchFamily="2" charset="2"/>
              </a:rPr>
              <a:t>    (e.g.: Project management for hydraulic engineering, sediment management,</a:t>
            </a:r>
            <a:br>
              <a:rPr lang="en-GB" sz="1800" dirty="0" smtClean="0">
                <a:sym typeface="Wingdings" panose="05000000000000000000" pitchFamily="2" charset="2"/>
              </a:rPr>
            </a:br>
            <a:r>
              <a:rPr lang="en-GB" sz="1800" dirty="0" smtClean="0">
                <a:sym typeface="Wingdings" panose="05000000000000000000" pitchFamily="2" charset="2"/>
              </a:rPr>
              <a:t>              consideration of aquatic ecology, etc.)</a:t>
            </a:r>
          </a:p>
          <a:p>
            <a:r>
              <a:rPr lang="en-GB" sz="2400" dirty="0" smtClean="0">
                <a:sym typeface="Wingdings" panose="05000000000000000000" pitchFamily="2" charset="2"/>
              </a:rPr>
              <a:t>Strengthening of practical and/or laboratory exercises</a:t>
            </a:r>
            <a:endParaRPr lang="en-GB" sz="2400" dirty="0">
              <a:sym typeface="Wingdings" panose="05000000000000000000" pitchFamily="2" charset="2"/>
            </a:endParaRPr>
          </a:p>
          <a:p>
            <a:r>
              <a:rPr lang="en-GB" sz="2400" smtClean="0">
                <a:sym typeface="Wingdings" panose="05000000000000000000" pitchFamily="2" charset="2"/>
              </a:rPr>
              <a:t>Improved education material</a:t>
            </a:r>
            <a:r>
              <a:rPr lang="en-GB" sz="2400" dirty="0" smtClean="0">
                <a:sym typeface="Wingdings" panose="05000000000000000000" pitchFamily="2" charset="2"/>
              </a:rPr>
              <a:t/>
            </a:r>
            <a:br>
              <a:rPr lang="en-GB" sz="2400" dirty="0" smtClean="0">
                <a:sym typeface="Wingdings" panose="05000000000000000000" pitchFamily="2" charset="2"/>
              </a:rPr>
            </a:br>
            <a:r>
              <a:rPr lang="en-GB" sz="1800" dirty="0" smtClean="0">
                <a:sym typeface="Wingdings" panose="05000000000000000000" pitchFamily="2" charset="2"/>
              </a:rPr>
              <a:t>(e.g.: Laboratory equipment, software, etc.)</a:t>
            </a:r>
            <a:endParaRPr lang="en-GB" sz="1800" dirty="0" smtClean="0"/>
          </a:p>
          <a:p>
            <a:pPr marL="0" indent="0">
              <a:buNone/>
            </a:pPr>
            <a:endParaRPr lang="en-GB" sz="2400" dirty="0" smtClean="0"/>
          </a:p>
          <a:p>
            <a:endParaRPr lang="en-GB" sz="1600" dirty="0"/>
          </a:p>
        </p:txBody>
      </p:sp>
      <p:sp>
        <p:nvSpPr>
          <p:cNvPr id="6" name="Textfeld 5"/>
          <p:cNvSpPr txBox="1"/>
          <p:nvPr/>
        </p:nvSpPr>
        <p:spPr>
          <a:xfrm>
            <a:off x="5943600" y="4221540"/>
            <a:ext cx="1326004" cy="1569660"/>
          </a:xfrm>
          <a:prstGeom prst="rect">
            <a:avLst/>
          </a:prstGeom>
          <a:noFill/>
        </p:spPr>
        <p:txBody>
          <a:bodyPr wrap="none" rtlCol="0">
            <a:spAutoFit/>
          </a:bodyPr>
          <a:lstStyle/>
          <a:p>
            <a:r>
              <a:rPr lang="de-AT" sz="9600" dirty="0" smtClean="0">
                <a:solidFill>
                  <a:srgbClr val="FF0000"/>
                </a:solidFill>
              </a:rPr>
              <a:t>??</a:t>
            </a:r>
            <a:endParaRPr lang="de-AT" sz="9600" dirty="0">
              <a:solidFill>
                <a:srgbClr val="FF0000"/>
              </a:solidFill>
            </a:endParaRPr>
          </a:p>
        </p:txBody>
      </p:sp>
    </p:spTree>
    <p:extLst>
      <p:ext uri="{BB962C8B-B14F-4D97-AF65-F5344CB8AC3E}">
        <p14:creationId xmlns:p14="http://schemas.microsoft.com/office/powerpoint/2010/main" val="3537223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Contact</a:t>
            </a:r>
            <a:r>
              <a:rPr lang="de-AT" dirty="0" smtClean="0"/>
              <a:t> </a:t>
            </a:r>
            <a:r>
              <a:rPr lang="de-AT" dirty="0" err="1" smtClean="0"/>
              <a:t>information</a:t>
            </a:r>
            <a:endParaRPr lang="de-AT" dirty="0"/>
          </a:p>
        </p:txBody>
      </p:sp>
      <p:sp>
        <p:nvSpPr>
          <p:cNvPr id="3" name="Inhaltsplatzhalter 2"/>
          <p:cNvSpPr>
            <a:spLocks noGrp="1"/>
          </p:cNvSpPr>
          <p:nvPr>
            <p:ph idx="1"/>
          </p:nvPr>
        </p:nvSpPr>
        <p:spPr/>
        <p:txBody>
          <a:bodyPr>
            <a:normAutofit fontScale="55000" lnSpcReduction="20000"/>
          </a:bodyPr>
          <a:lstStyle/>
          <a:p>
            <a:pPr marL="0" indent="0">
              <a:buNone/>
            </a:pPr>
            <a:r>
              <a:rPr lang="de-AT" dirty="0"/>
              <a:t>University </a:t>
            </a:r>
            <a:r>
              <a:rPr lang="de-AT" dirty="0" err="1"/>
              <a:t>of</a:t>
            </a:r>
            <a:r>
              <a:rPr lang="de-AT" dirty="0"/>
              <a:t> Natural Resources </a:t>
            </a:r>
            <a:r>
              <a:rPr lang="de-AT" dirty="0" err="1"/>
              <a:t>and</a:t>
            </a:r>
            <a:r>
              <a:rPr lang="de-AT" dirty="0"/>
              <a:t> Life </a:t>
            </a:r>
            <a:r>
              <a:rPr lang="de-AT" dirty="0" err="1"/>
              <a:t>Sciences</a:t>
            </a:r>
            <a:r>
              <a:rPr lang="de-AT" dirty="0"/>
              <a:t> Vienna (BOKU)</a:t>
            </a:r>
          </a:p>
          <a:p>
            <a:pPr marL="0" indent="0">
              <a:buNone/>
            </a:pPr>
            <a:r>
              <a:rPr lang="de-AT" dirty="0"/>
              <a:t>Department </a:t>
            </a:r>
            <a:r>
              <a:rPr lang="de-AT" dirty="0" err="1"/>
              <a:t>of</a:t>
            </a:r>
            <a:r>
              <a:rPr lang="de-AT" dirty="0"/>
              <a:t> </a:t>
            </a:r>
            <a:r>
              <a:rPr lang="de-AT" dirty="0" err="1"/>
              <a:t>Water</a:t>
            </a:r>
            <a:r>
              <a:rPr lang="de-AT" dirty="0"/>
              <a:t>, </a:t>
            </a:r>
            <a:r>
              <a:rPr lang="de-AT" dirty="0" err="1"/>
              <a:t>Atmosphere</a:t>
            </a:r>
            <a:r>
              <a:rPr lang="de-AT" dirty="0"/>
              <a:t> </a:t>
            </a:r>
            <a:r>
              <a:rPr lang="de-AT" dirty="0" err="1"/>
              <a:t>and</a:t>
            </a:r>
            <a:r>
              <a:rPr lang="de-AT" dirty="0"/>
              <a:t> Environment  (WAU)</a:t>
            </a:r>
          </a:p>
          <a:p>
            <a:pPr marL="0" indent="0">
              <a:buNone/>
            </a:pPr>
            <a:r>
              <a:rPr lang="de-AT" dirty="0"/>
              <a:t>Institute </a:t>
            </a:r>
            <a:r>
              <a:rPr lang="de-AT" dirty="0" err="1"/>
              <a:t>of</a:t>
            </a:r>
            <a:r>
              <a:rPr lang="de-AT" dirty="0"/>
              <a:t> </a:t>
            </a:r>
            <a:r>
              <a:rPr lang="de-AT" dirty="0" err="1" smtClean="0"/>
              <a:t>Hydraulic</a:t>
            </a:r>
            <a:r>
              <a:rPr lang="de-AT" dirty="0" smtClean="0"/>
              <a:t> Engineering </a:t>
            </a:r>
            <a:r>
              <a:rPr lang="de-AT" dirty="0" err="1" smtClean="0"/>
              <a:t>and</a:t>
            </a:r>
            <a:r>
              <a:rPr lang="de-AT" dirty="0" smtClean="0"/>
              <a:t> River Research (IWA)</a:t>
            </a:r>
            <a:endParaRPr lang="de-AT" dirty="0"/>
          </a:p>
          <a:p>
            <a:pPr marL="0" indent="0">
              <a:buNone/>
            </a:pPr>
            <a:endParaRPr lang="de-AT" dirty="0"/>
          </a:p>
          <a:p>
            <a:pPr marL="0" indent="0">
              <a:buNone/>
            </a:pPr>
            <a:r>
              <a:rPr lang="de-AT" dirty="0"/>
              <a:t>Find </a:t>
            </a:r>
            <a:r>
              <a:rPr lang="de-AT" dirty="0" err="1"/>
              <a:t>more</a:t>
            </a:r>
            <a:r>
              <a:rPr lang="de-AT" dirty="0"/>
              <a:t> </a:t>
            </a:r>
            <a:r>
              <a:rPr lang="de-AT" dirty="0" err="1"/>
              <a:t>about</a:t>
            </a:r>
            <a:r>
              <a:rPr lang="de-AT" dirty="0"/>
              <a:t> </a:t>
            </a:r>
            <a:r>
              <a:rPr lang="de-AT" dirty="0" err="1" smtClean="0"/>
              <a:t>us</a:t>
            </a:r>
            <a:r>
              <a:rPr lang="de-AT" dirty="0" smtClean="0"/>
              <a:t> </a:t>
            </a:r>
            <a:r>
              <a:rPr lang="de-AT" dirty="0"/>
              <a:t>in</a:t>
            </a:r>
          </a:p>
          <a:p>
            <a:pPr marL="0" indent="0">
              <a:buNone/>
            </a:pPr>
            <a:r>
              <a:rPr lang="de-AT" dirty="0">
                <a:hlinkClick r:id="rId2"/>
              </a:rPr>
              <a:t>http://</a:t>
            </a:r>
            <a:r>
              <a:rPr lang="de-AT" dirty="0" smtClean="0">
                <a:hlinkClick r:id="rId2"/>
              </a:rPr>
              <a:t>www.wau.boku.ac.at/en/</a:t>
            </a:r>
            <a:endParaRPr lang="de-AT" dirty="0" smtClean="0"/>
          </a:p>
          <a:p>
            <a:pPr marL="0" indent="0">
              <a:buNone/>
            </a:pPr>
            <a:endParaRPr lang="de-AT" dirty="0" smtClean="0"/>
          </a:p>
          <a:p>
            <a:pPr marL="0" indent="0">
              <a:buNone/>
            </a:pPr>
            <a:r>
              <a:rPr lang="de-AT" b="1" dirty="0"/>
              <a:t>Kurt Glock</a:t>
            </a:r>
          </a:p>
          <a:p>
            <a:pPr marL="0" indent="0">
              <a:buNone/>
            </a:pPr>
            <a:r>
              <a:rPr lang="de-AT" dirty="0"/>
              <a:t>Dipl.-Ing.</a:t>
            </a:r>
          </a:p>
          <a:p>
            <a:pPr marL="0" indent="0">
              <a:buNone/>
            </a:pPr>
            <a:r>
              <a:rPr lang="de-AT" dirty="0" err="1"/>
              <a:t>E-mail</a:t>
            </a:r>
            <a:r>
              <a:rPr lang="de-AT" dirty="0"/>
              <a:t>: </a:t>
            </a:r>
            <a:r>
              <a:rPr lang="de-AT" dirty="0">
                <a:hlinkClick r:id="rId3"/>
              </a:rPr>
              <a:t>kurt.glock@boku.ac.at</a:t>
            </a:r>
            <a:endParaRPr lang="de-AT" dirty="0"/>
          </a:p>
          <a:p>
            <a:pPr marL="0" indent="0">
              <a:buNone/>
            </a:pPr>
            <a:endParaRPr lang="de-AT" dirty="0"/>
          </a:p>
          <a:p>
            <a:pPr marL="0" indent="0">
              <a:buNone/>
            </a:pPr>
            <a:r>
              <a:rPr lang="de-AT" b="1" dirty="0" smtClean="0"/>
              <a:t>Michael </a:t>
            </a:r>
            <a:r>
              <a:rPr lang="de-AT" b="1" dirty="0"/>
              <a:t>Tritthart</a:t>
            </a:r>
          </a:p>
          <a:p>
            <a:pPr marL="0" indent="0">
              <a:buNone/>
            </a:pPr>
            <a:r>
              <a:rPr lang="de-AT" dirty="0"/>
              <a:t>Priv.-</a:t>
            </a:r>
            <a:r>
              <a:rPr lang="de-AT" dirty="0" err="1"/>
              <a:t>Doz</a:t>
            </a:r>
            <a:r>
              <a:rPr lang="de-AT" dirty="0"/>
              <a:t>. Dipl.-Ing. </a:t>
            </a:r>
            <a:r>
              <a:rPr lang="de-AT" dirty="0" err="1"/>
              <a:t>Dr.techn</a:t>
            </a:r>
            <a:r>
              <a:rPr lang="de-AT" dirty="0"/>
              <a:t>.</a:t>
            </a:r>
          </a:p>
          <a:p>
            <a:pPr marL="0" indent="0">
              <a:buNone/>
            </a:pPr>
            <a:r>
              <a:rPr lang="de-AT" dirty="0" err="1"/>
              <a:t>E-mail</a:t>
            </a:r>
            <a:r>
              <a:rPr lang="de-AT" dirty="0"/>
              <a:t>: </a:t>
            </a:r>
            <a:r>
              <a:rPr lang="de-AT" dirty="0" smtClean="0">
                <a:hlinkClick r:id="rId4"/>
              </a:rPr>
              <a:t>michael.tritthart@boku.ac.at</a:t>
            </a:r>
            <a:endParaRPr lang="de-AT" dirty="0" smtClean="0"/>
          </a:p>
          <a:p>
            <a:pPr marL="0" indent="0">
              <a:buNone/>
            </a:pPr>
            <a:endParaRPr lang="de-AT" dirty="0"/>
          </a:p>
          <a:p>
            <a:pPr marL="0" indent="0">
              <a:buNone/>
            </a:pPr>
            <a:endParaRPr lang="de-AT" dirty="0"/>
          </a:p>
          <a:p>
            <a:pPr marL="0" indent="0">
              <a:buNone/>
            </a:pPr>
            <a:endParaRPr lang="de-AT" dirty="0"/>
          </a:p>
        </p:txBody>
      </p:sp>
      <p:pic>
        <p:nvPicPr>
          <p:cNvPr id="4" name="Picture 5"/>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6781799" y="1931670"/>
            <a:ext cx="631825" cy="662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999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541</Words>
  <Application>Microsoft Office PowerPoint</Application>
  <PresentationFormat>Bildschirmpräsentation (4:3)</PresentationFormat>
  <Paragraphs>118</Paragraphs>
  <Slides>7</Slides>
  <Notes>5</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Office Theme</vt:lpstr>
      <vt:lpstr>PowerPoint-Präsentation</vt:lpstr>
      <vt:lpstr>1.3 Analysis of existing curricula related to WRM in both EU and WB partner countries</vt:lpstr>
      <vt:lpstr>Overview of master curricula in EU partner HEI</vt:lpstr>
      <vt:lpstr>Overview of master curricula in WB partner HEI</vt:lpstr>
      <vt:lpstr>Comparative analysis  of structure and model of EU/WB curricula</vt:lpstr>
      <vt:lpstr>Definition of needs of existing study programmes</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Kurt Glock</cp:lastModifiedBy>
  <cp:revision>78</cp:revision>
  <dcterms:created xsi:type="dcterms:W3CDTF">2006-08-16T00:00:00Z</dcterms:created>
  <dcterms:modified xsi:type="dcterms:W3CDTF">2019-05-08T05:51:36Z</dcterms:modified>
</cp:coreProperties>
</file>